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8" r:id="rId1"/>
  </p:sldMasterIdLst>
  <p:notesMasterIdLst>
    <p:notesMasterId r:id="rId17"/>
  </p:notesMasterIdLst>
  <p:sldIdLst>
    <p:sldId id="256" r:id="rId2"/>
    <p:sldId id="289" r:id="rId3"/>
    <p:sldId id="290" r:id="rId4"/>
    <p:sldId id="261" r:id="rId5"/>
    <p:sldId id="271" r:id="rId6"/>
    <p:sldId id="272" r:id="rId7"/>
    <p:sldId id="288" r:id="rId8"/>
    <p:sldId id="274" r:id="rId9"/>
    <p:sldId id="283" r:id="rId10"/>
    <p:sldId id="284" r:id="rId11"/>
    <p:sldId id="286" r:id="rId12"/>
    <p:sldId id="285" r:id="rId13"/>
    <p:sldId id="287" r:id="rId14"/>
    <p:sldId id="291" r:id="rId15"/>
    <p:sldId id="28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9855" autoAdjust="0"/>
  </p:normalViewPr>
  <p:slideViewPr>
    <p:cSldViewPr snapToGrid="0">
      <p:cViewPr varScale="1">
        <p:scale>
          <a:sx n="88" d="100"/>
          <a:sy n="88" d="100"/>
        </p:scale>
        <p:origin x="222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12312A-C5FD-4CA3-AE3E-7C144382AD11}" type="datetimeFigureOut">
              <a:rPr lang="en-US" smtClean="0"/>
              <a:t>6/12/2019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37195-9A05-49E7-9D85-494007E30DF0}" type="slidenum">
              <a:rPr lang="en-US" smtClean="0"/>
              <a:t>‹#›</a:t>
            </a:fld>
            <a:endParaRPr lang="en-US"/>
          </a:p>
        </p:txBody>
      </p:sp>
    </p:spTree>
    <p:extLst>
      <p:ext uri="{BB962C8B-B14F-4D97-AF65-F5344CB8AC3E}">
        <p14:creationId xmlns:p14="http://schemas.microsoft.com/office/powerpoint/2010/main" val="3825073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AT&amp;T – Analog switches and NFV</a:t>
            </a:r>
          </a:p>
          <a:p>
            <a:r>
              <a:rPr lang="en-US" dirty="0"/>
              <a:t>Digital</a:t>
            </a:r>
            <a:r>
              <a:rPr lang="en-US" baseline="0" dirty="0"/>
              <a:t> Transformation also affects how businesses operate</a:t>
            </a:r>
            <a:endParaRPr lang="en-US" dirty="0"/>
          </a:p>
        </p:txBody>
      </p:sp>
      <p:sp>
        <p:nvSpPr>
          <p:cNvPr id="4" name="Slide Number Placeholder 3"/>
          <p:cNvSpPr>
            <a:spLocks noGrp="1"/>
          </p:cNvSpPr>
          <p:nvPr>
            <p:ph type="sldNum" sz="quarter" idx="10"/>
          </p:nvPr>
        </p:nvSpPr>
        <p:spPr/>
        <p:txBody>
          <a:bodyPr/>
          <a:lstStyle/>
          <a:p>
            <a:fld id="{32637195-9A05-49E7-9D85-494007E30DF0}" type="slidenum">
              <a:rPr lang="en-US" smtClean="0"/>
              <a:t>2</a:t>
            </a:fld>
            <a:endParaRPr lang="en-US"/>
          </a:p>
        </p:txBody>
      </p:sp>
    </p:spTree>
    <p:extLst>
      <p:ext uri="{BB962C8B-B14F-4D97-AF65-F5344CB8AC3E}">
        <p14:creationId xmlns:p14="http://schemas.microsoft.com/office/powerpoint/2010/main" val="383644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LEDs – Light emitting diode, more commonly known as an LED, that is a two lead semiconductor source. It is a p-n junction diode, which emits light when activated. More simply, if you put a power source to the right end, it will light up.  </a:t>
            </a:r>
          </a:p>
          <a:p>
            <a:endParaRPr lang="en-US" baseline="0" dirty="0"/>
          </a:p>
          <a:p>
            <a:r>
              <a:rPr lang="en-US" baseline="0" dirty="0"/>
              <a:t>Explain/Identify cathode and anode – The cathode is the negative end and the anode is the positive end. You can tell which is which by identifying which is the shorter end and which is the longer end. The anode is the longer end and the positive side. The cathode is the shorter end and the negative side. This will be important for making the traffic light, so remember this. Maybe, make a pneumonic. </a:t>
            </a:r>
          </a:p>
          <a:p>
            <a:endParaRPr lang="en-US" baseline="0" dirty="0"/>
          </a:p>
          <a:p>
            <a:r>
              <a:rPr lang="en-US" baseline="0" dirty="0"/>
              <a:t>Tell kids to take LEDs and make a wider V (suggestion)</a:t>
            </a:r>
          </a:p>
          <a:p>
            <a:endParaRPr lang="en-US" dirty="0"/>
          </a:p>
        </p:txBody>
      </p:sp>
      <p:sp>
        <p:nvSpPr>
          <p:cNvPr id="4" name="Slide Number Placeholder 3"/>
          <p:cNvSpPr>
            <a:spLocks noGrp="1"/>
          </p:cNvSpPr>
          <p:nvPr>
            <p:ph type="sldNum" sz="quarter" idx="10"/>
          </p:nvPr>
        </p:nvSpPr>
        <p:spPr/>
        <p:txBody>
          <a:bodyPr/>
          <a:lstStyle/>
          <a:p>
            <a:fld id="{32637195-9A05-49E7-9D85-494007E30DF0}" type="slidenum">
              <a:rPr lang="en-US" smtClean="0"/>
              <a:t>6</a:t>
            </a:fld>
            <a:endParaRPr lang="en-US"/>
          </a:p>
        </p:txBody>
      </p:sp>
    </p:spTree>
    <p:extLst>
      <p:ext uri="{BB962C8B-B14F-4D97-AF65-F5344CB8AC3E}">
        <p14:creationId xmlns:p14="http://schemas.microsoft.com/office/powerpoint/2010/main" val="1700366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637195-9A05-49E7-9D85-494007E30DF0}" type="slidenum">
              <a:rPr lang="en-US" smtClean="0"/>
              <a:t>7</a:t>
            </a:fld>
            <a:endParaRPr lang="en-US"/>
          </a:p>
        </p:txBody>
      </p:sp>
    </p:spTree>
    <p:extLst>
      <p:ext uri="{BB962C8B-B14F-4D97-AF65-F5344CB8AC3E}">
        <p14:creationId xmlns:p14="http://schemas.microsoft.com/office/powerpoint/2010/main" val="4210291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8BDC80-EB0E-4FEE-966C-AECBFC2B1697}" type="datetimeFigureOut">
              <a:rPr lang="en-US" smtClean="0"/>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3757002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8BDC80-EB0E-4FEE-966C-AECBFC2B1697}" type="datetimeFigureOut">
              <a:rPr lang="en-US" smtClean="0"/>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1305061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8BDC80-EB0E-4FEE-966C-AECBFC2B1697}" type="datetimeFigureOut">
              <a:rPr lang="en-US" smtClean="0"/>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380905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8BDC80-EB0E-4FEE-966C-AECBFC2B1697}" type="datetimeFigureOut">
              <a:rPr lang="en-US" smtClean="0"/>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2622984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8BDC80-EB0E-4FEE-966C-AECBFC2B1697}" type="datetimeFigureOut">
              <a:rPr lang="en-US" smtClean="0"/>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47398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8BDC80-EB0E-4FEE-966C-AECBFC2B1697}" type="datetimeFigureOut">
              <a:rPr lang="en-US" smtClean="0"/>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29948036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8BDC80-EB0E-4FEE-966C-AECBFC2B1697}" type="datetimeFigureOut">
              <a:rPr lang="en-US" smtClean="0"/>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1750301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8BDC80-EB0E-4FEE-966C-AECBFC2B1697}" type="datetimeFigureOut">
              <a:rPr lang="en-US" smtClean="0"/>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812202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4F3981-F4AD-49B5-B192-64602582B6CA}"/>
              </a:ext>
            </a:extLst>
          </p:cNvPr>
          <p:cNvSpPr/>
          <p:nvPr userDrawn="1"/>
        </p:nvSpPr>
        <p:spPr>
          <a:xfrm>
            <a:off x="4198955" y="2490795"/>
            <a:ext cx="1762021" cy="954107"/>
          </a:xfrm>
          <a:prstGeom prst="rect">
            <a:avLst/>
          </a:prstGeom>
          <a:noFill/>
          <a:effectLst>
            <a:glow rad="127000">
              <a:schemeClr val="accent1">
                <a:alpha val="20000"/>
              </a:schemeClr>
            </a:glow>
          </a:effectLst>
        </p:spPr>
        <p:txBody>
          <a:bodyPr wrap="none" lIns="91440" tIns="45720" rIns="91440" bIns="45720">
            <a:spAutoFit/>
          </a:bodyPr>
          <a:lstStyle/>
          <a:p>
            <a:pPr algn="ctr"/>
            <a:r>
              <a:rPr lang="en-US" sz="2800" b="0" cap="none" spc="0" dirty="0">
                <a:ln w="0"/>
                <a:solidFill>
                  <a:schemeClr val="accent1">
                    <a:alpha val="20000"/>
                  </a:schemeClr>
                </a:solidFill>
                <a:effectLst>
                  <a:outerShdw blurRad="38100" dist="25400" dir="5400000" algn="ctr" rotWithShape="0">
                    <a:srgbClr val="6E747A">
                      <a:alpha val="43000"/>
                    </a:srgbClr>
                  </a:outerShdw>
                </a:effectLst>
              </a:rPr>
              <a:t>oxyGEN </a:t>
            </a:r>
            <a:r>
              <a:rPr lang="en-US" sz="1800" b="0" cap="none" spc="0" dirty="0">
                <a:ln w="0"/>
                <a:solidFill>
                  <a:schemeClr val="accent1">
                    <a:alpha val="20000"/>
                  </a:schemeClr>
                </a:solidFill>
                <a:effectLst>
                  <a:outerShdw blurRad="38100" dist="25400" dir="5400000" algn="ctr" rotWithShape="0">
                    <a:srgbClr val="6E747A">
                      <a:alpha val="43000"/>
                    </a:srgbClr>
                  </a:outerShdw>
                </a:effectLst>
              </a:rPr>
              <a:t>NJ</a:t>
            </a:r>
            <a:endParaRPr lang="en-US" sz="1100" b="0" cap="none" spc="0" dirty="0">
              <a:ln w="0"/>
              <a:solidFill>
                <a:schemeClr val="accent1">
                  <a:alpha val="20000"/>
                </a:schemeClr>
              </a:solidFill>
              <a:effectLst>
                <a:outerShdw blurRad="38100" dist="25400" dir="5400000" algn="ctr" rotWithShape="0">
                  <a:srgbClr val="6E747A">
                    <a:alpha val="43000"/>
                  </a:srgbClr>
                </a:outerShdw>
              </a:effectLst>
            </a:endParaRPr>
          </a:p>
          <a:p>
            <a:pPr algn="ctr"/>
            <a:r>
              <a:rPr lang="en-US" sz="2800" dirty="0">
                <a:ln w="0"/>
                <a:solidFill>
                  <a:schemeClr val="accent1">
                    <a:alpha val="20000"/>
                  </a:schemeClr>
                </a:solidFill>
                <a:effectLst>
                  <a:outerShdw blurRad="38100" dist="25400" dir="5400000" algn="ctr" rotWithShape="0">
                    <a:srgbClr val="6E747A">
                      <a:alpha val="43000"/>
                    </a:srgbClr>
                  </a:outerShdw>
                </a:effectLst>
              </a:rPr>
              <a:t>Aspire</a:t>
            </a:r>
            <a:endParaRPr lang="en-US" sz="2800" b="0" cap="none" spc="0" dirty="0">
              <a:ln w="0"/>
              <a:solidFill>
                <a:schemeClr val="accent1">
                  <a:alpha val="20000"/>
                </a:schemeClr>
              </a:solidFill>
              <a:effectLst>
                <a:outerShdw blurRad="38100" dist="25400" dir="5400000" algn="ctr" rotWithShape="0">
                  <a:srgbClr val="6E747A">
                    <a:alpha val="43000"/>
                  </a:srgbClr>
                </a:outerShdw>
              </a:effectLst>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77334" y="2045494"/>
            <a:ext cx="8596668" cy="38807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B8BDC80-EB0E-4FEE-966C-AECBFC2B1697}" type="datetimeFigureOut">
              <a:rPr lang="en-US" smtClean="0"/>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2669155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8BDC80-EB0E-4FEE-966C-AECBFC2B1697}" type="datetimeFigureOut">
              <a:rPr lang="en-US" smtClean="0"/>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
        <p:nvSpPr>
          <p:cNvPr id="7" name="Rectangle 6">
            <a:extLst>
              <a:ext uri="{FF2B5EF4-FFF2-40B4-BE49-F238E27FC236}">
                <a16:creationId xmlns:a16="http://schemas.microsoft.com/office/drawing/2014/main" id="{6B5462EC-1821-40BB-A150-CF03D0EC4FF5}"/>
              </a:ext>
            </a:extLst>
          </p:cNvPr>
          <p:cNvSpPr/>
          <p:nvPr userDrawn="1"/>
        </p:nvSpPr>
        <p:spPr>
          <a:xfrm>
            <a:off x="4198955" y="2490795"/>
            <a:ext cx="1762021" cy="954107"/>
          </a:xfrm>
          <a:prstGeom prst="rect">
            <a:avLst/>
          </a:prstGeom>
          <a:noFill/>
          <a:effectLst>
            <a:glow rad="127000">
              <a:schemeClr val="accent1">
                <a:alpha val="20000"/>
              </a:schemeClr>
            </a:glow>
          </a:effectLst>
        </p:spPr>
        <p:txBody>
          <a:bodyPr wrap="none" lIns="91440" tIns="45720" rIns="91440" bIns="45720">
            <a:spAutoFit/>
          </a:bodyPr>
          <a:lstStyle/>
          <a:p>
            <a:pPr algn="ctr"/>
            <a:r>
              <a:rPr lang="en-US" sz="2800" b="0" cap="none" spc="0" dirty="0">
                <a:ln w="0"/>
                <a:solidFill>
                  <a:schemeClr val="accent1">
                    <a:alpha val="20000"/>
                  </a:schemeClr>
                </a:solidFill>
                <a:effectLst>
                  <a:outerShdw blurRad="38100" dist="25400" dir="5400000" algn="ctr" rotWithShape="0">
                    <a:srgbClr val="6E747A">
                      <a:alpha val="43000"/>
                    </a:srgbClr>
                  </a:outerShdw>
                </a:effectLst>
              </a:rPr>
              <a:t>oxyGEN </a:t>
            </a:r>
            <a:r>
              <a:rPr lang="en-US" sz="1800" b="0" cap="none" spc="0" dirty="0">
                <a:ln w="0"/>
                <a:solidFill>
                  <a:schemeClr val="accent1">
                    <a:alpha val="20000"/>
                  </a:schemeClr>
                </a:solidFill>
                <a:effectLst>
                  <a:outerShdw blurRad="38100" dist="25400" dir="5400000" algn="ctr" rotWithShape="0">
                    <a:srgbClr val="6E747A">
                      <a:alpha val="43000"/>
                    </a:srgbClr>
                  </a:outerShdw>
                </a:effectLst>
              </a:rPr>
              <a:t>NJ</a:t>
            </a:r>
            <a:endParaRPr lang="en-US" sz="1100" b="0" cap="none" spc="0" dirty="0">
              <a:ln w="0"/>
              <a:solidFill>
                <a:schemeClr val="accent1">
                  <a:alpha val="20000"/>
                </a:schemeClr>
              </a:solidFill>
              <a:effectLst>
                <a:outerShdw blurRad="38100" dist="25400" dir="5400000" algn="ctr" rotWithShape="0">
                  <a:srgbClr val="6E747A">
                    <a:alpha val="43000"/>
                  </a:srgbClr>
                </a:outerShdw>
              </a:effectLst>
            </a:endParaRPr>
          </a:p>
          <a:p>
            <a:pPr algn="ctr"/>
            <a:r>
              <a:rPr lang="en-US" sz="2800" dirty="0">
                <a:ln w="0"/>
                <a:solidFill>
                  <a:schemeClr val="accent1">
                    <a:alpha val="20000"/>
                  </a:schemeClr>
                </a:solidFill>
                <a:effectLst>
                  <a:outerShdw blurRad="38100" dist="25400" dir="5400000" algn="ctr" rotWithShape="0">
                    <a:srgbClr val="6E747A">
                      <a:alpha val="43000"/>
                    </a:srgbClr>
                  </a:outerShdw>
                </a:effectLst>
              </a:rPr>
              <a:t>Aspire</a:t>
            </a:r>
            <a:endParaRPr lang="en-US" sz="2800" b="0" cap="none" spc="0" dirty="0">
              <a:ln w="0"/>
              <a:solidFill>
                <a:schemeClr val="accent1">
                  <a:alpha val="20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928551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8BDC80-EB0E-4FEE-966C-AECBFC2B1697}" type="datetimeFigureOut">
              <a:rPr lang="en-US" smtClean="0"/>
              <a:t>6/12/2019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711169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8BDC80-EB0E-4FEE-966C-AECBFC2B1697}" type="datetimeFigureOut">
              <a:rPr lang="en-US" smtClean="0"/>
              <a:t>6/12/2019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1477955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8BDC80-EB0E-4FEE-966C-AECBFC2B1697}" type="datetimeFigureOut">
              <a:rPr lang="en-US" smtClean="0"/>
              <a:t>6/12/2019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198534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8BDC80-EB0E-4FEE-966C-AECBFC2B1697}" type="datetimeFigureOut">
              <a:rPr lang="en-US" smtClean="0"/>
              <a:t>6/12/2019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620831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8BDC80-EB0E-4FEE-966C-AECBFC2B1697}" type="datetimeFigureOut">
              <a:rPr lang="en-US" smtClean="0"/>
              <a:t>6/12/2019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1136944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5E06C6A-027F-4EC1-98A1-24ECE58F4C72}" type="slidenum">
              <a:rPr lang="en-US" smtClean="0"/>
              <a:t>‹#›</a:t>
            </a:fld>
            <a:endParaRPr lang="en-US"/>
          </a:p>
        </p:txBody>
      </p:sp>
      <p:sp>
        <p:nvSpPr>
          <p:cNvPr id="5" name="Date Placeholder 4"/>
          <p:cNvSpPr>
            <a:spLocks noGrp="1"/>
          </p:cNvSpPr>
          <p:nvPr>
            <p:ph type="dt" sz="half" idx="10"/>
          </p:nvPr>
        </p:nvSpPr>
        <p:spPr/>
        <p:txBody>
          <a:bodyPr/>
          <a:lstStyle/>
          <a:p>
            <a:fld id="{EB8BDC80-EB0E-4FEE-966C-AECBFC2B1697}" type="datetimeFigureOut">
              <a:rPr lang="en-US" smtClean="0"/>
              <a:t>6/12/2019</a:t>
            </a:fld>
            <a:endParaRPr lang="en-US"/>
          </a:p>
        </p:txBody>
      </p:sp>
    </p:spTree>
    <p:extLst>
      <p:ext uri="{BB962C8B-B14F-4D97-AF65-F5344CB8AC3E}">
        <p14:creationId xmlns:p14="http://schemas.microsoft.com/office/powerpoint/2010/main" val="3390342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8BDC80-EB0E-4FEE-966C-AECBFC2B1697}" type="datetimeFigureOut">
              <a:rPr lang="en-US" smtClean="0"/>
              <a:t>6/12/2019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5E06C6A-027F-4EC1-98A1-24ECE58F4C72}" type="slidenum">
              <a:rPr lang="en-US" smtClean="0"/>
              <a:t>‹#›</a:t>
            </a:fld>
            <a:endParaRPr lang="en-US"/>
          </a:p>
        </p:txBody>
      </p:sp>
    </p:spTree>
    <p:extLst>
      <p:ext uri="{BB962C8B-B14F-4D97-AF65-F5344CB8AC3E}">
        <p14:creationId xmlns:p14="http://schemas.microsoft.com/office/powerpoint/2010/main" val="2406849965"/>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image" Target="../media/image3.png"/><Relationship Id="rId5" Type="http://schemas.openxmlformats.org/officeDocument/2006/relationships/image" Target="../media/image12.jpeg"/><Relationship Id="rId10" Type="http://schemas.openxmlformats.org/officeDocument/2006/relationships/image" Target="../media/image2.jpeg"/><Relationship Id="rId4" Type="http://schemas.openxmlformats.org/officeDocument/2006/relationships/image" Target="../media/image11.png"/><Relationship Id="rId9"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1367" y="887117"/>
            <a:ext cx="7766936" cy="1646302"/>
          </a:xfrm>
        </p:spPr>
        <p:txBody>
          <a:bodyPr/>
          <a:lstStyle/>
          <a:p>
            <a:r>
              <a:rPr lang="en-US" dirty="0"/>
              <a:t>The Sound of Digital Transformation</a:t>
            </a:r>
          </a:p>
        </p:txBody>
      </p:sp>
      <p:sp>
        <p:nvSpPr>
          <p:cNvPr id="3" name="Subtitle 2"/>
          <p:cNvSpPr>
            <a:spLocks noGrp="1"/>
          </p:cNvSpPr>
          <p:nvPr>
            <p:ph type="subTitle" idx="1"/>
          </p:nvPr>
        </p:nvSpPr>
        <p:spPr>
          <a:xfrm>
            <a:off x="1621367" y="2533419"/>
            <a:ext cx="7766936" cy="1096899"/>
          </a:xfrm>
        </p:spPr>
        <p:txBody>
          <a:bodyPr/>
          <a:lstStyle/>
          <a:p>
            <a:r>
              <a:rPr lang="en-US" dirty="0" err="1"/>
              <a:t>TechnologEEE</a:t>
            </a:r>
            <a:r>
              <a:rPr lang="en-US" dirty="0"/>
              <a:t> Arduino Program</a:t>
            </a:r>
          </a:p>
        </p:txBody>
      </p:sp>
      <p:pic>
        <p:nvPicPr>
          <p:cNvPr id="9" name="Picture 8">
            <a:extLst>
              <a:ext uri="{FF2B5EF4-FFF2-40B4-BE49-F238E27FC236}">
                <a16:creationId xmlns:a16="http://schemas.microsoft.com/office/drawing/2014/main" id="{A04294E4-2DCA-4F3B-8602-8CA2650EA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045" y="3031284"/>
            <a:ext cx="7894107" cy="3826716"/>
          </a:xfrm>
          <a:prstGeom prst="rect">
            <a:avLst/>
          </a:prstGeom>
        </p:spPr>
      </p:pic>
      <p:pic>
        <p:nvPicPr>
          <p:cNvPr id="15" name="Picture 14">
            <a:extLst>
              <a:ext uri="{FF2B5EF4-FFF2-40B4-BE49-F238E27FC236}">
                <a16:creationId xmlns:a16="http://schemas.microsoft.com/office/drawing/2014/main" id="{A4E06C13-38AB-4DEE-9DAF-6651E0876D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55" t="26494" r="14827" b="30296"/>
          <a:stretch/>
        </p:blipFill>
        <p:spPr>
          <a:xfrm>
            <a:off x="883759" y="10880"/>
            <a:ext cx="1047007" cy="488093"/>
          </a:xfrm>
          <a:prstGeom prst="rect">
            <a:avLst/>
          </a:prstGeom>
        </p:spPr>
      </p:pic>
      <p:pic>
        <p:nvPicPr>
          <p:cNvPr id="5" name="Picture 4">
            <a:extLst>
              <a:ext uri="{FF2B5EF4-FFF2-40B4-BE49-F238E27FC236}">
                <a16:creationId xmlns:a16="http://schemas.microsoft.com/office/drawing/2014/main" id="{2ACD6DAA-A82B-4859-8943-A12D06B179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0766" y="10879"/>
            <a:ext cx="1204243" cy="642263"/>
          </a:xfrm>
          <a:prstGeom prst="rect">
            <a:avLst/>
          </a:prstGeom>
        </p:spPr>
      </p:pic>
      <p:sp>
        <p:nvSpPr>
          <p:cNvPr id="4" name="TextBox 3">
            <a:extLst>
              <a:ext uri="{FF2B5EF4-FFF2-40B4-BE49-F238E27FC236}">
                <a16:creationId xmlns:a16="http://schemas.microsoft.com/office/drawing/2014/main" id="{ABA14857-2A76-442E-9305-0FE7DAB49A8F}"/>
              </a:ext>
            </a:extLst>
          </p:cNvPr>
          <p:cNvSpPr txBox="1"/>
          <p:nvPr/>
        </p:nvSpPr>
        <p:spPr>
          <a:xfrm>
            <a:off x="2744225" y="34171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8" name="Group 7">
            <a:extLst>
              <a:ext uri="{FF2B5EF4-FFF2-40B4-BE49-F238E27FC236}">
                <a16:creationId xmlns:a16="http://schemas.microsoft.com/office/drawing/2014/main" id="{504E89B9-3532-45B8-9C82-9B4D11C19CB4}"/>
              </a:ext>
            </a:extLst>
          </p:cNvPr>
          <p:cNvGrpSpPr/>
          <p:nvPr/>
        </p:nvGrpSpPr>
        <p:grpSpPr>
          <a:xfrm>
            <a:off x="41529" y="6070397"/>
            <a:ext cx="2890785" cy="761353"/>
            <a:chOff x="669279" y="5497899"/>
            <a:chExt cx="2890785" cy="761353"/>
          </a:xfrm>
        </p:grpSpPr>
        <p:sp>
          <p:nvSpPr>
            <p:cNvPr id="10" name="Rectangle 9">
              <a:extLst>
                <a:ext uri="{FF2B5EF4-FFF2-40B4-BE49-F238E27FC236}">
                  <a16:creationId xmlns:a16="http://schemas.microsoft.com/office/drawing/2014/main" id="{7156E7ED-C260-4E46-B9E1-56D918B68496}"/>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11" name="Rectangle 10">
              <a:extLst>
                <a:ext uri="{FF2B5EF4-FFF2-40B4-BE49-F238E27FC236}">
                  <a16:creationId xmlns:a16="http://schemas.microsoft.com/office/drawing/2014/main" id="{C5E5CBC3-FE6C-42E1-A6DD-C5D89D43BB70}"/>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2678824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Circuits</a:t>
            </a:r>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startAt="2"/>
            </a:pPr>
            <a:r>
              <a:rPr lang="en-US" dirty="0"/>
              <a:t>Connect resistors to the switch:</a:t>
            </a:r>
          </a:p>
          <a:p>
            <a:pPr lvl="1"/>
            <a:r>
              <a:rPr lang="en-US" dirty="0"/>
              <a:t>Place a resistor from (+)7 to d7</a:t>
            </a:r>
          </a:p>
          <a:p>
            <a:pPr lvl="1"/>
            <a:r>
              <a:rPr lang="en-US" dirty="0"/>
              <a:t>Place a resistor from (+)12 to d12</a:t>
            </a:r>
          </a:p>
          <a:p>
            <a:pPr lvl="1"/>
            <a:r>
              <a:rPr lang="en-US" dirty="0"/>
              <a:t>Place a resistor from (+)17 to d17</a:t>
            </a:r>
          </a:p>
          <a:p>
            <a:pPr lvl="1"/>
            <a:r>
              <a:rPr lang="en-US" dirty="0"/>
              <a:t>Place a resistor from (+)22 to d22</a:t>
            </a:r>
          </a:p>
          <a:p>
            <a:pPr lvl="1"/>
            <a:r>
              <a:rPr lang="en-US" dirty="0"/>
              <a:t>Place a resistor from (+)27 to d27</a:t>
            </a:r>
          </a:p>
          <a:p>
            <a:pPr marL="514350" indent="-514350">
              <a:buFont typeface="+mj-lt"/>
              <a:buAutoNum type="arabicPeriod" startAt="2"/>
            </a:pPr>
            <a:r>
              <a:rPr lang="en-US" dirty="0"/>
              <a:t>Connect LEDs to the switch:</a:t>
            </a:r>
          </a:p>
          <a:p>
            <a:pPr lvl="1"/>
            <a:r>
              <a:rPr lang="en-US" dirty="0"/>
              <a:t>LED1: short leg in (-)5, long leg in a5</a:t>
            </a:r>
          </a:p>
          <a:p>
            <a:pPr lvl="1"/>
            <a:r>
              <a:rPr lang="en-US" dirty="0"/>
              <a:t>LED2: short leg in (-)10, long leg in a10</a:t>
            </a:r>
          </a:p>
          <a:p>
            <a:pPr lvl="1"/>
            <a:r>
              <a:rPr lang="en-US" dirty="0"/>
              <a:t>LED3: short leg in (-)15, long leg in a15</a:t>
            </a:r>
          </a:p>
          <a:p>
            <a:pPr lvl="1"/>
            <a:r>
              <a:rPr lang="en-US" dirty="0"/>
              <a:t>LED4: short leg in (-)21, long leg in a20</a:t>
            </a:r>
          </a:p>
          <a:p>
            <a:pPr lvl="1"/>
            <a:r>
              <a:rPr lang="en-US" dirty="0"/>
              <a:t>LED4: short leg in (-)25, long leg in a25</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1348" t="17182" r="7269" b="15797"/>
          <a:stretch/>
        </p:blipFill>
        <p:spPr>
          <a:xfrm>
            <a:off x="5739519" y="3020568"/>
            <a:ext cx="3886201" cy="24003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DAC4A443-0EC9-4CBF-8971-8664905411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55" t="26494" r="14827" b="30296"/>
          <a:stretch/>
        </p:blipFill>
        <p:spPr>
          <a:xfrm>
            <a:off x="153830" y="0"/>
            <a:ext cx="1047007" cy="488093"/>
          </a:xfrm>
          <a:prstGeom prst="rect">
            <a:avLst/>
          </a:prstGeom>
        </p:spPr>
      </p:pic>
      <p:pic>
        <p:nvPicPr>
          <p:cNvPr id="6" name="Picture 5">
            <a:extLst>
              <a:ext uri="{FF2B5EF4-FFF2-40B4-BE49-F238E27FC236}">
                <a16:creationId xmlns:a16="http://schemas.microsoft.com/office/drawing/2014/main" id="{BF559E48-F85A-4293-9104-70BD15EA63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7" name="TextBox 6">
            <a:extLst>
              <a:ext uri="{FF2B5EF4-FFF2-40B4-BE49-F238E27FC236}">
                <a16:creationId xmlns:a16="http://schemas.microsoft.com/office/drawing/2014/main" id="{F2EF4797-D2F9-4FBD-A5E4-A7D0181F0EEF}"/>
              </a:ext>
            </a:extLst>
          </p:cNvPr>
          <p:cNvSpPr txBox="1"/>
          <p:nvPr/>
        </p:nvSpPr>
        <p:spPr>
          <a:xfrm>
            <a:off x="2036068" y="37862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8" name="Group 7">
            <a:extLst>
              <a:ext uri="{FF2B5EF4-FFF2-40B4-BE49-F238E27FC236}">
                <a16:creationId xmlns:a16="http://schemas.microsoft.com/office/drawing/2014/main" id="{7E854CA5-D8BB-4F1B-86C0-24A94E3DFB9D}"/>
              </a:ext>
            </a:extLst>
          </p:cNvPr>
          <p:cNvGrpSpPr/>
          <p:nvPr/>
        </p:nvGrpSpPr>
        <p:grpSpPr>
          <a:xfrm>
            <a:off x="41529" y="6070397"/>
            <a:ext cx="2890785" cy="761353"/>
            <a:chOff x="669279" y="5497899"/>
            <a:chExt cx="2890785" cy="761353"/>
          </a:xfrm>
        </p:grpSpPr>
        <p:sp>
          <p:nvSpPr>
            <p:cNvPr id="9" name="Rectangle 8">
              <a:extLst>
                <a:ext uri="{FF2B5EF4-FFF2-40B4-BE49-F238E27FC236}">
                  <a16:creationId xmlns:a16="http://schemas.microsoft.com/office/drawing/2014/main" id="{3B896E93-BAEB-433A-A528-0BF32C99F835}"/>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10" name="Rectangle 9">
              <a:extLst>
                <a:ext uri="{FF2B5EF4-FFF2-40B4-BE49-F238E27FC236}">
                  <a16:creationId xmlns:a16="http://schemas.microsoft.com/office/drawing/2014/main" id="{02038E71-8CDD-4219-9E8D-D84349B9EFDF}"/>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3598653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the Buzzer</a:t>
            </a:r>
          </a:p>
        </p:txBody>
      </p:sp>
      <p:sp>
        <p:nvSpPr>
          <p:cNvPr id="3" name="Content Placeholder 2"/>
          <p:cNvSpPr>
            <a:spLocks noGrp="1"/>
          </p:cNvSpPr>
          <p:nvPr>
            <p:ph idx="1"/>
          </p:nvPr>
        </p:nvSpPr>
        <p:spPr>
          <a:xfrm>
            <a:off x="261698" y="1917700"/>
            <a:ext cx="8596668" cy="3880773"/>
          </a:xfrm>
        </p:spPr>
        <p:txBody>
          <a:bodyPr/>
          <a:lstStyle/>
          <a:p>
            <a:pPr marL="514350" indent="-514350">
              <a:buFont typeface="+mj-lt"/>
              <a:buAutoNum type="arabicPeriod" startAt="4"/>
            </a:pPr>
            <a:r>
              <a:rPr lang="en-US" dirty="0"/>
              <a:t>Buzzer: place the short end in e50, long end in f50</a:t>
            </a:r>
          </a:p>
          <a:p>
            <a:pPr marL="514350" indent="-514350">
              <a:buFont typeface="+mj-lt"/>
              <a:buAutoNum type="arabicPeriod" startAt="4"/>
            </a:pPr>
            <a:r>
              <a:rPr lang="en-US" dirty="0"/>
              <a:t>Connect Power and Ground:</a:t>
            </a:r>
          </a:p>
          <a:p>
            <a:pPr lvl="1"/>
            <a:r>
              <a:rPr lang="en-US" dirty="0"/>
              <a:t>Connect 5V on the Arduino to (+)55</a:t>
            </a:r>
          </a:p>
          <a:p>
            <a:pPr lvl="1"/>
            <a:r>
              <a:rPr lang="en-US" dirty="0"/>
              <a:t>Connect GND on the Arduino to (-)60</a:t>
            </a:r>
          </a:p>
          <a:p>
            <a:pPr marL="514350" indent="-514350">
              <a:buFont typeface="+mj-lt"/>
              <a:buAutoNum type="arabicPeriod" startAt="4"/>
            </a:pPr>
            <a:r>
              <a:rPr lang="en-US" dirty="0"/>
              <a:t>Connect digital 9 on the Arduino to i50</a:t>
            </a:r>
          </a:p>
          <a:p>
            <a:pPr marL="514350" indent="-514350">
              <a:buFont typeface="+mj-lt"/>
              <a:buAutoNum type="arabicPeriod" startAt="4"/>
            </a:pPr>
            <a:endParaRPr lang="en-US" dirty="0"/>
          </a:p>
          <a:p>
            <a:pPr marL="0" indent="0">
              <a:buNone/>
            </a:pP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6373" y="3429000"/>
            <a:ext cx="4013200" cy="30099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8F8B6E81-6360-44A2-BB25-198939324A0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55" t="26494" r="14827" b="30296"/>
          <a:stretch/>
        </p:blipFill>
        <p:spPr>
          <a:xfrm>
            <a:off x="153830" y="0"/>
            <a:ext cx="1047007" cy="488093"/>
          </a:xfrm>
          <a:prstGeom prst="rect">
            <a:avLst/>
          </a:prstGeom>
        </p:spPr>
      </p:pic>
      <p:pic>
        <p:nvPicPr>
          <p:cNvPr id="7" name="Picture 6">
            <a:extLst>
              <a:ext uri="{FF2B5EF4-FFF2-40B4-BE49-F238E27FC236}">
                <a16:creationId xmlns:a16="http://schemas.microsoft.com/office/drawing/2014/main" id="{615B1D8A-4BD5-4C7D-A80A-92379FC67A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8" name="TextBox 7">
            <a:extLst>
              <a:ext uri="{FF2B5EF4-FFF2-40B4-BE49-F238E27FC236}">
                <a16:creationId xmlns:a16="http://schemas.microsoft.com/office/drawing/2014/main" id="{8D4F2536-465A-4DFD-822F-ED6267A0D810}"/>
              </a:ext>
            </a:extLst>
          </p:cNvPr>
          <p:cNvSpPr txBox="1"/>
          <p:nvPr/>
        </p:nvSpPr>
        <p:spPr>
          <a:xfrm>
            <a:off x="2036068" y="37862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9" name="Group 8">
            <a:extLst>
              <a:ext uri="{FF2B5EF4-FFF2-40B4-BE49-F238E27FC236}">
                <a16:creationId xmlns:a16="http://schemas.microsoft.com/office/drawing/2014/main" id="{329A5424-0712-4D4B-91CD-43AB9E10BF6C}"/>
              </a:ext>
            </a:extLst>
          </p:cNvPr>
          <p:cNvGrpSpPr/>
          <p:nvPr/>
        </p:nvGrpSpPr>
        <p:grpSpPr>
          <a:xfrm>
            <a:off x="41529" y="6070397"/>
            <a:ext cx="2890785" cy="761353"/>
            <a:chOff x="669279" y="5497899"/>
            <a:chExt cx="2890785" cy="761353"/>
          </a:xfrm>
        </p:grpSpPr>
        <p:sp>
          <p:nvSpPr>
            <p:cNvPr id="10" name="Rectangle 9">
              <a:extLst>
                <a:ext uri="{FF2B5EF4-FFF2-40B4-BE49-F238E27FC236}">
                  <a16:creationId xmlns:a16="http://schemas.microsoft.com/office/drawing/2014/main" id="{C5A26ADB-97DD-4562-A955-705EAD11F908}"/>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11" name="Rectangle 10">
              <a:extLst>
                <a:ext uri="{FF2B5EF4-FFF2-40B4-BE49-F238E27FC236}">
                  <a16:creationId xmlns:a16="http://schemas.microsoft.com/office/drawing/2014/main" id="{F8C54F2C-5240-4DA2-95AB-6986E269584E}"/>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4230293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Digital Inputs</a:t>
            </a:r>
          </a:p>
        </p:txBody>
      </p:sp>
      <p:sp>
        <p:nvSpPr>
          <p:cNvPr id="3" name="Content Placeholder 2"/>
          <p:cNvSpPr>
            <a:spLocks noGrp="1"/>
          </p:cNvSpPr>
          <p:nvPr>
            <p:ph idx="1"/>
          </p:nvPr>
        </p:nvSpPr>
        <p:spPr>
          <a:xfrm>
            <a:off x="168179" y="1763252"/>
            <a:ext cx="8596668" cy="3880773"/>
          </a:xfrm>
        </p:spPr>
        <p:txBody>
          <a:bodyPr/>
          <a:lstStyle/>
          <a:p>
            <a:pPr marL="514350" indent="-514350">
              <a:buFont typeface="+mj-lt"/>
              <a:buAutoNum type="arabicPeriod" startAt="7"/>
            </a:pPr>
            <a:r>
              <a:rPr lang="en-US" dirty="0"/>
              <a:t>Connect wires from the switches to the Arduino</a:t>
            </a:r>
          </a:p>
          <a:p>
            <a:pPr lvl="1"/>
            <a:r>
              <a:rPr lang="en-US" dirty="0"/>
              <a:t>Connect a wire from j5 to Arduino digital 2</a:t>
            </a:r>
          </a:p>
          <a:p>
            <a:pPr lvl="1"/>
            <a:r>
              <a:rPr lang="en-US" dirty="0"/>
              <a:t>Connect a wire from j10 to Arduino digital 3</a:t>
            </a:r>
          </a:p>
          <a:p>
            <a:pPr lvl="1"/>
            <a:r>
              <a:rPr lang="en-US" dirty="0"/>
              <a:t>Connect a wire from j15 to Arduino digital 4</a:t>
            </a:r>
          </a:p>
          <a:p>
            <a:pPr lvl="1"/>
            <a:r>
              <a:rPr lang="en-US" dirty="0"/>
              <a:t>Connect a wire from j20 to Arduino digital 5</a:t>
            </a:r>
          </a:p>
          <a:p>
            <a:pPr lvl="1"/>
            <a:r>
              <a:rPr lang="en-US" dirty="0"/>
              <a:t>Connect a wire from j25 to Arduino digital 6</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334" y="3084052"/>
            <a:ext cx="4114800" cy="30861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E89D8883-2638-42EF-BFCA-E134A2DC152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55" t="26494" r="14827" b="30296"/>
          <a:stretch/>
        </p:blipFill>
        <p:spPr>
          <a:xfrm>
            <a:off x="168179" y="0"/>
            <a:ext cx="1047007" cy="488093"/>
          </a:xfrm>
          <a:prstGeom prst="rect">
            <a:avLst/>
          </a:prstGeom>
        </p:spPr>
      </p:pic>
      <p:pic>
        <p:nvPicPr>
          <p:cNvPr id="6" name="Picture 5">
            <a:extLst>
              <a:ext uri="{FF2B5EF4-FFF2-40B4-BE49-F238E27FC236}">
                <a16:creationId xmlns:a16="http://schemas.microsoft.com/office/drawing/2014/main" id="{AF1B7670-CAB3-4672-B67B-2DBFF7F6B1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7" name="TextBox 6">
            <a:extLst>
              <a:ext uri="{FF2B5EF4-FFF2-40B4-BE49-F238E27FC236}">
                <a16:creationId xmlns:a16="http://schemas.microsoft.com/office/drawing/2014/main" id="{C7DF36CE-86C5-47A9-B345-E0DDC3F173ED}"/>
              </a:ext>
            </a:extLst>
          </p:cNvPr>
          <p:cNvSpPr txBox="1"/>
          <p:nvPr/>
        </p:nvSpPr>
        <p:spPr>
          <a:xfrm>
            <a:off x="2036068" y="37862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8" name="Group 7">
            <a:extLst>
              <a:ext uri="{FF2B5EF4-FFF2-40B4-BE49-F238E27FC236}">
                <a16:creationId xmlns:a16="http://schemas.microsoft.com/office/drawing/2014/main" id="{2EFBB800-C96E-48CA-8257-AEBCEA76BD12}"/>
              </a:ext>
            </a:extLst>
          </p:cNvPr>
          <p:cNvGrpSpPr/>
          <p:nvPr/>
        </p:nvGrpSpPr>
        <p:grpSpPr>
          <a:xfrm>
            <a:off x="41529" y="6070397"/>
            <a:ext cx="2890785" cy="761353"/>
            <a:chOff x="669279" y="5497899"/>
            <a:chExt cx="2890785" cy="761353"/>
          </a:xfrm>
        </p:grpSpPr>
        <p:sp>
          <p:nvSpPr>
            <p:cNvPr id="9" name="Rectangle 8">
              <a:extLst>
                <a:ext uri="{FF2B5EF4-FFF2-40B4-BE49-F238E27FC236}">
                  <a16:creationId xmlns:a16="http://schemas.microsoft.com/office/drawing/2014/main" id="{0521FAF9-778D-443E-B141-072FF77B994D}"/>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10" name="Rectangle 9">
              <a:extLst>
                <a:ext uri="{FF2B5EF4-FFF2-40B4-BE49-F238E27FC236}">
                  <a16:creationId xmlns:a16="http://schemas.microsoft.com/office/drawing/2014/main" id="{F663920E-9090-44BC-B627-48862242D03D}"/>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2495275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Uploading the Code</a:t>
            </a:r>
          </a:p>
        </p:txBody>
      </p:sp>
      <p:sp>
        <p:nvSpPr>
          <p:cNvPr id="3" name="Content Placeholder 2"/>
          <p:cNvSpPr>
            <a:spLocks noGrp="1"/>
          </p:cNvSpPr>
          <p:nvPr>
            <p:ph idx="1"/>
          </p:nvPr>
        </p:nvSpPr>
        <p:spPr/>
        <p:txBody>
          <a:bodyPr/>
          <a:lstStyle/>
          <a:p>
            <a:pPr marL="514350" indent="-514350">
              <a:buFont typeface="+mj-lt"/>
              <a:buAutoNum type="arabicPeriod" startAt="8"/>
            </a:pPr>
            <a:r>
              <a:rPr lang="en-US" dirty="0"/>
              <a:t>Plug the Arduino into the laptop with the USB cable</a:t>
            </a:r>
          </a:p>
          <a:p>
            <a:pPr marL="514350" indent="-514350">
              <a:buFont typeface="+mj-lt"/>
              <a:buAutoNum type="arabicPeriod" startAt="8"/>
            </a:pPr>
            <a:r>
              <a:rPr lang="en-US" dirty="0"/>
              <a:t>Open “</a:t>
            </a:r>
            <a:r>
              <a:rPr lang="en-US" dirty="0" err="1"/>
              <a:t>piano.ino</a:t>
            </a:r>
            <a:r>
              <a:rPr lang="en-US" dirty="0"/>
              <a:t>”</a:t>
            </a:r>
          </a:p>
          <a:p>
            <a:pPr marL="514350" indent="-514350">
              <a:buFont typeface="+mj-lt"/>
              <a:buAutoNum type="arabicPeriod" startAt="8"/>
            </a:pPr>
            <a:r>
              <a:rPr lang="en-US" dirty="0"/>
              <a:t>Map the COM port to the Arduino and upload the code</a:t>
            </a:r>
          </a:p>
          <a:p>
            <a:pPr marL="514350" indent="-514350">
              <a:buFont typeface="+mj-lt"/>
              <a:buAutoNum type="arabicPeriod" startAt="8"/>
            </a:pPr>
            <a:r>
              <a:rPr lang="en-US" dirty="0"/>
              <a:t>Can modify the code to change the frequencies</a:t>
            </a:r>
          </a:p>
          <a:p>
            <a:pPr marL="514350" indent="-514350">
              <a:buFont typeface="+mj-lt"/>
              <a:buAutoNum type="arabicPeriod" startAt="8"/>
            </a:pPr>
            <a:endParaRPr lang="en-US" dirty="0"/>
          </a:p>
        </p:txBody>
      </p:sp>
      <p:pic>
        <p:nvPicPr>
          <p:cNvPr id="5" name="Picture 4">
            <a:extLst>
              <a:ext uri="{FF2B5EF4-FFF2-40B4-BE49-F238E27FC236}">
                <a16:creationId xmlns:a16="http://schemas.microsoft.com/office/drawing/2014/main" id="{3601496A-3F97-4CBD-A065-409865E6C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91" y="4340173"/>
            <a:ext cx="9319322" cy="1991834"/>
          </a:xfrm>
          <a:prstGeom prst="rect">
            <a:avLst/>
          </a:prstGeom>
        </p:spPr>
      </p:pic>
      <p:pic>
        <p:nvPicPr>
          <p:cNvPr id="6" name="Picture 5">
            <a:extLst>
              <a:ext uri="{FF2B5EF4-FFF2-40B4-BE49-F238E27FC236}">
                <a16:creationId xmlns:a16="http://schemas.microsoft.com/office/drawing/2014/main" id="{C42F53BE-882C-46A6-B42B-ED0F32836A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55" t="26494" r="14827" b="30296"/>
          <a:stretch/>
        </p:blipFill>
        <p:spPr>
          <a:xfrm>
            <a:off x="222094" y="0"/>
            <a:ext cx="1047007" cy="488093"/>
          </a:xfrm>
          <a:prstGeom prst="rect">
            <a:avLst/>
          </a:prstGeom>
        </p:spPr>
      </p:pic>
      <p:pic>
        <p:nvPicPr>
          <p:cNvPr id="7" name="Picture 6">
            <a:extLst>
              <a:ext uri="{FF2B5EF4-FFF2-40B4-BE49-F238E27FC236}">
                <a16:creationId xmlns:a16="http://schemas.microsoft.com/office/drawing/2014/main" id="{170A12AA-65BF-46DB-AE42-6FFC949DC7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8" name="TextBox 7">
            <a:extLst>
              <a:ext uri="{FF2B5EF4-FFF2-40B4-BE49-F238E27FC236}">
                <a16:creationId xmlns:a16="http://schemas.microsoft.com/office/drawing/2014/main" id="{D7730E3F-6650-4AE9-A0C6-D1BC95F05E93}"/>
              </a:ext>
            </a:extLst>
          </p:cNvPr>
          <p:cNvSpPr txBox="1"/>
          <p:nvPr/>
        </p:nvSpPr>
        <p:spPr>
          <a:xfrm>
            <a:off x="2036068" y="37862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9" name="Group 8">
            <a:extLst>
              <a:ext uri="{FF2B5EF4-FFF2-40B4-BE49-F238E27FC236}">
                <a16:creationId xmlns:a16="http://schemas.microsoft.com/office/drawing/2014/main" id="{91905813-9C9A-41DD-BC32-C1B3255885E2}"/>
              </a:ext>
            </a:extLst>
          </p:cNvPr>
          <p:cNvGrpSpPr/>
          <p:nvPr/>
        </p:nvGrpSpPr>
        <p:grpSpPr>
          <a:xfrm>
            <a:off x="41529" y="6070397"/>
            <a:ext cx="2890785" cy="761353"/>
            <a:chOff x="669279" y="5497899"/>
            <a:chExt cx="2890785" cy="761353"/>
          </a:xfrm>
        </p:grpSpPr>
        <p:sp>
          <p:nvSpPr>
            <p:cNvPr id="10" name="Rectangle 9">
              <a:extLst>
                <a:ext uri="{FF2B5EF4-FFF2-40B4-BE49-F238E27FC236}">
                  <a16:creationId xmlns:a16="http://schemas.microsoft.com/office/drawing/2014/main" id="{EA293ED4-3F7A-4E95-8714-C1A9D9397ED2}"/>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11" name="Rectangle 10">
              <a:extLst>
                <a:ext uri="{FF2B5EF4-FFF2-40B4-BE49-F238E27FC236}">
                  <a16:creationId xmlns:a16="http://schemas.microsoft.com/office/drawing/2014/main" id="{4413981D-27B6-4BB0-92F0-3B2D992851EA}"/>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2551568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Digitizing the Piano Setup</a:t>
            </a:r>
          </a:p>
        </p:txBody>
      </p:sp>
      <p:sp>
        <p:nvSpPr>
          <p:cNvPr id="3" name="Content Placeholder 2"/>
          <p:cNvSpPr>
            <a:spLocks noGrp="1"/>
          </p:cNvSpPr>
          <p:nvPr>
            <p:ph idx="1"/>
          </p:nvPr>
        </p:nvSpPr>
        <p:spPr/>
        <p:txBody>
          <a:bodyPr/>
          <a:lstStyle/>
          <a:p>
            <a:pPr marL="514350" indent="-514350">
              <a:buFont typeface="+mj-lt"/>
              <a:buAutoNum type="arabicPeriod" startAt="12"/>
            </a:pPr>
            <a:r>
              <a:rPr lang="en-US" dirty="0"/>
              <a:t>Open “</a:t>
            </a:r>
            <a:r>
              <a:rPr lang="en-US" dirty="0" err="1"/>
              <a:t>piezo.ino</a:t>
            </a:r>
            <a:r>
              <a:rPr lang="en-US" dirty="0"/>
              <a:t>”</a:t>
            </a:r>
          </a:p>
          <a:p>
            <a:pPr marL="514350" indent="-514350">
              <a:buFont typeface="+mj-lt"/>
              <a:buAutoNum type="arabicPeriod" startAt="12"/>
            </a:pPr>
            <a:r>
              <a:rPr lang="en-US" dirty="0"/>
              <a:t>Upload the code to the Arduino</a:t>
            </a:r>
          </a:p>
        </p:txBody>
      </p:sp>
      <p:sp>
        <p:nvSpPr>
          <p:cNvPr id="4" name="Arrow: Right 3">
            <a:extLst>
              <a:ext uri="{FF2B5EF4-FFF2-40B4-BE49-F238E27FC236}">
                <a16:creationId xmlns:a16="http://schemas.microsoft.com/office/drawing/2014/main" id="{45175DE9-E303-4504-93BA-04DE51212EA3}"/>
              </a:ext>
            </a:extLst>
          </p:cNvPr>
          <p:cNvSpPr/>
          <p:nvPr/>
        </p:nvSpPr>
        <p:spPr>
          <a:xfrm>
            <a:off x="4446216" y="4781026"/>
            <a:ext cx="750807" cy="606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6725E23-5E7E-4189-AB6F-793E6A3BACFE}"/>
              </a:ext>
            </a:extLst>
          </p:cNvPr>
          <p:cNvPicPr>
            <a:picLocks noChangeAspect="1"/>
          </p:cNvPicPr>
          <p:nvPr/>
        </p:nvPicPr>
        <p:blipFill rotWithShape="1">
          <a:blip r:embed="rId2"/>
          <a:srcRect t="2302"/>
          <a:stretch/>
        </p:blipFill>
        <p:spPr>
          <a:xfrm>
            <a:off x="400173" y="4407857"/>
            <a:ext cx="3147067" cy="1100794"/>
          </a:xfrm>
          <a:prstGeom prst="rect">
            <a:avLst/>
          </a:prstGeom>
        </p:spPr>
      </p:pic>
      <p:pic>
        <p:nvPicPr>
          <p:cNvPr id="6" name="Picture 5">
            <a:extLst>
              <a:ext uri="{FF2B5EF4-FFF2-40B4-BE49-F238E27FC236}">
                <a16:creationId xmlns:a16="http://schemas.microsoft.com/office/drawing/2014/main" id="{3AE6CAB8-9204-4F1C-8FDA-96A9B17D4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407857"/>
            <a:ext cx="3381375" cy="1352550"/>
          </a:xfrm>
          <a:prstGeom prst="rect">
            <a:avLst/>
          </a:prstGeom>
        </p:spPr>
      </p:pic>
      <p:pic>
        <p:nvPicPr>
          <p:cNvPr id="7" name="Picture 6">
            <a:extLst>
              <a:ext uri="{FF2B5EF4-FFF2-40B4-BE49-F238E27FC236}">
                <a16:creationId xmlns:a16="http://schemas.microsoft.com/office/drawing/2014/main" id="{C7F7D993-3293-4F30-A201-AC2977EE0D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655" t="26494" r="14827" b="30296"/>
          <a:stretch/>
        </p:blipFill>
        <p:spPr>
          <a:xfrm>
            <a:off x="153830" y="6412"/>
            <a:ext cx="1047007" cy="488093"/>
          </a:xfrm>
          <a:prstGeom prst="rect">
            <a:avLst/>
          </a:prstGeom>
        </p:spPr>
      </p:pic>
      <p:pic>
        <p:nvPicPr>
          <p:cNvPr id="8" name="Picture 7">
            <a:extLst>
              <a:ext uri="{FF2B5EF4-FFF2-40B4-BE49-F238E27FC236}">
                <a16:creationId xmlns:a16="http://schemas.microsoft.com/office/drawing/2014/main" id="{0CE40BC4-6DEC-49AE-84AF-EAF3678533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9" name="TextBox 8">
            <a:extLst>
              <a:ext uri="{FF2B5EF4-FFF2-40B4-BE49-F238E27FC236}">
                <a16:creationId xmlns:a16="http://schemas.microsoft.com/office/drawing/2014/main" id="{9128BBF4-D205-4123-86E6-8B77C4BD180F}"/>
              </a:ext>
            </a:extLst>
          </p:cNvPr>
          <p:cNvSpPr txBox="1"/>
          <p:nvPr/>
        </p:nvSpPr>
        <p:spPr>
          <a:xfrm>
            <a:off x="2036068" y="37862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10" name="Group 9">
            <a:extLst>
              <a:ext uri="{FF2B5EF4-FFF2-40B4-BE49-F238E27FC236}">
                <a16:creationId xmlns:a16="http://schemas.microsoft.com/office/drawing/2014/main" id="{D9992D18-11ED-4F17-9788-E1531EC1E3A4}"/>
              </a:ext>
            </a:extLst>
          </p:cNvPr>
          <p:cNvGrpSpPr/>
          <p:nvPr/>
        </p:nvGrpSpPr>
        <p:grpSpPr>
          <a:xfrm>
            <a:off x="41529" y="6070397"/>
            <a:ext cx="2890785" cy="761353"/>
            <a:chOff x="669279" y="5497899"/>
            <a:chExt cx="2890785" cy="761353"/>
          </a:xfrm>
        </p:grpSpPr>
        <p:sp>
          <p:nvSpPr>
            <p:cNvPr id="11" name="Rectangle 10">
              <a:extLst>
                <a:ext uri="{FF2B5EF4-FFF2-40B4-BE49-F238E27FC236}">
                  <a16:creationId xmlns:a16="http://schemas.microsoft.com/office/drawing/2014/main" id="{42CEB69D-036B-4FE4-A049-3CE47CD9CEA3}"/>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12" name="Rectangle 11">
              <a:extLst>
                <a:ext uri="{FF2B5EF4-FFF2-40B4-BE49-F238E27FC236}">
                  <a16:creationId xmlns:a16="http://schemas.microsoft.com/office/drawing/2014/main" id="{8FFE55C7-76D6-481B-9D24-EB128E42B6DD}"/>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2133425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Discussion Questions</a:t>
            </a:r>
          </a:p>
        </p:txBody>
      </p:sp>
      <p:sp>
        <p:nvSpPr>
          <p:cNvPr id="3" name="Content Placeholder 2"/>
          <p:cNvSpPr>
            <a:spLocks noGrp="1"/>
          </p:cNvSpPr>
          <p:nvPr>
            <p:ph idx="1"/>
          </p:nvPr>
        </p:nvSpPr>
        <p:spPr/>
        <p:txBody>
          <a:bodyPr/>
          <a:lstStyle/>
          <a:p>
            <a:r>
              <a:rPr lang="en-US" dirty="0"/>
              <a:t>Can you think of any ways you can further digitize this piano setup?</a:t>
            </a:r>
          </a:p>
          <a:p>
            <a:r>
              <a:rPr lang="en-US" dirty="0"/>
              <a:t>What are the benefits of having the digital setup vs the analog? What are the challenges?</a:t>
            </a:r>
          </a:p>
          <a:p>
            <a:r>
              <a:rPr lang="en-US" dirty="0"/>
              <a:t>Can you think how this transition to digital technologies affect the way businesses operate?</a:t>
            </a:r>
          </a:p>
        </p:txBody>
      </p:sp>
      <p:pic>
        <p:nvPicPr>
          <p:cNvPr id="5" name="Picture 4">
            <a:extLst>
              <a:ext uri="{FF2B5EF4-FFF2-40B4-BE49-F238E27FC236}">
                <a16:creationId xmlns:a16="http://schemas.microsoft.com/office/drawing/2014/main" id="{93522BE7-3669-489C-96C9-1FE5A48C12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6509" y="3915330"/>
            <a:ext cx="4256691" cy="2942670"/>
          </a:xfrm>
          <a:prstGeom prst="rect">
            <a:avLst/>
          </a:prstGeom>
        </p:spPr>
      </p:pic>
      <p:pic>
        <p:nvPicPr>
          <p:cNvPr id="6" name="Picture 5">
            <a:extLst>
              <a:ext uri="{FF2B5EF4-FFF2-40B4-BE49-F238E27FC236}">
                <a16:creationId xmlns:a16="http://schemas.microsoft.com/office/drawing/2014/main" id="{2B420045-2B1E-4179-BD9C-7C5673303A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55" t="26494" r="14827" b="30296"/>
          <a:stretch/>
        </p:blipFill>
        <p:spPr>
          <a:xfrm>
            <a:off x="153830" y="0"/>
            <a:ext cx="1047007" cy="488093"/>
          </a:xfrm>
          <a:prstGeom prst="rect">
            <a:avLst/>
          </a:prstGeom>
        </p:spPr>
      </p:pic>
      <p:pic>
        <p:nvPicPr>
          <p:cNvPr id="7" name="Picture 6">
            <a:extLst>
              <a:ext uri="{FF2B5EF4-FFF2-40B4-BE49-F238E27FC236}">
                <a16:creationId xmlns:a16="http://schemas.microsoft.com/office/drawing/2014/main" id="{B8BB45F3-333C-470D-86F3-107776E396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8" name="TextBox 7">
            <a:extLst>
              <a:ext uri="{FF2B5EF4-FFF2-40B4-BE49-F238E27FC236}">
                <a16:creationId xmlns:a16="http://schemas.microsoft.com/office/drawing/2014/main" id="{C91EC3BE-55BF-4DA8-BD85-A3292B92CB4E}"/>
              </a:ext>
            </a:extLst>
          </p:cNvPr>
          <p:cNvSpPr txBox="1"/>
          <p:nvPr/>
        </p:nvSpPr>
        <p:spPr>
          <a:xfrm>
            <a:off x="2036068" y="37862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13" name="Group 12">
            <a:extLst>
              <a:ext uri="{FF2B5EF4-FFF2-40B4-BE49-F238E27FC236}">
                <a16:creationId xmlns:a16="http://schemas.microsoft.com/office/drawing/2014/main" id="{4774874B-0EB9-4D77-9E0A-486270FC65E7}"/>
              </a:ext>
            </a:extLst>
          </p:cNvPr>
          <p:cNvGrpSpPr/>
          <p:nvPr/>
        </p:nvGrpSpPr>
        <p:grpSpPr>
          <a:xfrm>
            <a:off x="41529" y="6070397"/>
            <a:ext cx="2890785" cy="761353"/>
            <a:chOff x="669279" y="5497899"/>
            <a:chExt cx="2890785" cy="761353"/>
          </a:xfrm>
        </p:grpSpPr>
        <p:sp>
          <p:nvSpPr>
            <p:cNvPr id="14" name="Rectangle 13">
              <a:extLst>
                <a:ext uri="{FF2B5EF4-FFF2-40B4-BE49-F238E27FC236}">
                  <a16:creationId xmlns:a16="http://schemas.microsoft.com/office/drawing/2014/main" id="{CB116D0B-2874-4663-B768-EBA3B6AD6C86}"/>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err="1">
                  <a:solidFill>
                    <a:srgbClr val="0070C0"/>
                  </a:solidFill>
                  <a:latin typeface="Franklin Gothic Book" panose="020B0503020102020204"/>
                </a:rPr>
                <a:t>Equip|Educate|Encourage</a:t>
              </a:r>
              <a:endParaRPr lang="en-US" sz="1400" b="1" dirty="0">
                <a:solidFill>
                  <a:srgbClr val="0070C0"/>
                </a:solidFill>
                <a:latin typeface="Franklin Gothic Book" panose="020B0503020102020204"/>
              </a:endParaRPr>
            </a:p>
          </p:txBody>
        </p:sp>
        <p:sp>
          <p:nvSpPr>
            <p:cNvPr id="15" name="Rectangle 14">
              <a:extLst>
                <a:ext uri="{FF2B5EF4-FFF2-40B4-BE49-F238E27FC236}">
                  <a16:creationId xmlns:a16="http://schemas.microsoft.com/office/drawing/2014/main" id="{4917C715-2A59-44C9-A90A-9FDB92A952D2}"/>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1876499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Digital Transformation?</a:t>
            </a:r>
          </a:p>
        </p:txBody>
      </p:sp>
      <p:sp>
        <p:nvSpPr>
          <p:cNvPr id="3" name="Content Placeholder 2"/>
          <p:cNvSpPr>
            <a:spLocks noGrp="1"/>
          </p:cNvSpPr>
          <p:nvPr>
            <p:ph idx="1"/>
          </p:nvPr>
        </p:nvSpPr>
        <p:spPr/>
        <p:txBody>
          <a:bodyPr/>
          <a:lstStyle/>
          <a:p>
            <a:r>
              <a:rPr lang="en-US" dirty="0"/>
              <a:t>Digital Transformation is the integration of digital technologies into all aspects of business and human society</a:t>
            </a:r>
          </a:p>
        </p:txBody>
      </p:sp>
      <p:pic>
        <p:nvPicPr>
          <p:cNvPr id="7" name="Picture 6">
            <a:extLst>
              <a:ext uri="{FF2B5EF4-FFF2-40B4-BE49-F238E27FC236}">
                <a16:creationId xmlns:a16="http://schemas.microsoft.com/office/drawing/2014/main" id="{0D637602-B3E0-405C-8E46-6664153C8544}"/>
              </a:ext>
            </a:extLst>
          </p:cNvPr>
          <p:cNvPicPr>
            <a:picLocks noChangeAspect="1"/>
          </p:cNvPicPr>
          <p:nvPr/>
        </p:nvPicPr>
        <p:blipFill rotWithShape="1">
          <a:blip r:embed="rId3">
            <a:extLst>
              <a:ext uri="{28A0092B-C50C-407E-A947-70E740481C1C}">
                <a14:useLocalDpi xmlns:a14="http://schemas.microsoft.com/office/drawing/2010/main" val="0"/>
              </a:ext>
            </a:extLst>
          </a:blip>
          <a:srcRect l="20688" r="19124"/>
          <a:stretch/>
        </p:blipFill>
        <p:spPr>
          <a:xfrm>
            <a:off x="2687198" y="3350013"/>
            <a:ext cx="4800601" cy="3507987"/>
          </a:xfrm>
          <a:prstGeom prst="rect">
            <a:avLst/>
          </a:prstGeom>
        </p:spPr>
      </p:pic>
      <p:pic>
        <p:nvPicPr>
          <p:cNvPr id="9" name="Picture 8">
            <a:extLst>
              <a:ext uri="{FF2B5EF4-FFF2-40B4-BE49-F238E27FC236}">
                <a16:creationId xmlns:a16="http://schemas.microsoft.com/office/drawing/2014/main" id="{1511F0DB-D64A-4EC9-9D1E-AADC1F35405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655" t="26494" r="14827" b="30296"/>
          <a:stretch/>
        </p:blipFill>
        <p:spPr>
          <a:xfrm>
            <a:off x="153830" y="6412"/>
            <a:ext cx="1047007" cy="488093"/>
          </a:xfrm>
          <a:prstGeom prst="rect">
            <a:avLst/>
          </a:prstGeom>
        </p:spPr>
      </p:pic>
      <p:pic>
        <p:nvPicPr>
          <p:cNvPr id="6" name="Picture 5">
            <a:extLst>
              <a:ext uri="{FF2B5EF4-FFF2-40B4-BE49-F238E27FC236}">
                <a16:creationId xmlns:a16="http://schemas.microsoft.com/office/drawing/2014/main" id="{5B81FE8C-1323-4128-B3EC-448CC2342A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8" name="TextBox 7">
            <a:extLst>
              <a:ext uri="{FF2B5EF4-FFF2-40B4-BE49-F238E27FC236}">
                <a16:creationId xmlns:a16="http://schemas.microsoft.com/office/drawing/2014/main" id="{F6F6A78A-E676-4508-B54D-081105F51D26}"/>
              </a:ext>
            </a:extLst>
          </p:cNvPr>
          <p:cNvSpPr txBox="1"/>
          <p:nvPr/>
        </p:nvSpPr>
        <p:spPr>
          <a:xfrm>
            <a:off x="2063338" y="379411"/>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10" name="Group 9">
            <a:extLst>
              <a:ext uri="{FF2B5EF4-FFF2-40B4-BE49-F238E27FC236}">
                <a16:creationId xmlns:a16="http://schemas.microsoft.com/office/drawing/2014/main" id="{85FA88B1-BDE2-44E7-8AEE-A9EFDE82255F}"/>
              </a:ext>
            </a:extLst>
          </p:cNvPr>
          <p:cNvGrpSpPr/>
          <p:nvPr/>
        </p:nvGrpSpPr>
        <p:grpSpPr>
          <a:xfrm>
            <a:off x="41529" y="6070397"/>
            <a:ext cx="2890785" cy="761353"/>
            <a:chOff x="669279" y="5497899"/>
            <a:chExt cx="2890785" cy="761353"/>
          </a:xfrm>
        </p:grpSpPr>
        <p:sp>
          <p:nvSpPr>
            <p:cNvPr id="11" name="Rectangle 10">
              <a:extLst>
                <a:ext uri="{FF2B5EF4-FFF2-40B4-BE49-F238E27FC236}">
                  <a16:creationId xmlns:a16="http://schemas.microsoft.com/office/drawing/2014/main" id="{2D2DCA8A-BA4D-4F19-AFCA-E940923A09FE}"/>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12" name="Rectangle 11">
              <a:extLst>
                <a:ext uri="{FF2B5EF4-FFF2-40B4-BE49-F238E27FC236}">
                  <a16:creationId xmlns:a16="http://schemas.microsoft.com/office/drawing/2014/main" id="{1C3E176F-039C-4951-A560-F661DDE8AF54}"/>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3887420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Introduction</a:t>
            </a:r>
          </a:p>
        </p:txBody>
      </p:sp>
      <p:sp>
        <p:nvSpPr>
          <p:cNvPr id="3" name="Content Placeholder 2"/>
          <p:cNvSpPr>
            <a:spLocks noGrp="1"/>
          </p:cNvSpPr>
          <p:nvPr>
            <p:ph idx="1"/>
          </p:nvPr>
        </p:nvSpPr>
        <p:spPr>
          <a:xfrm>
            <a:off x="677334" y="1488613"/>
            <a:ext cx="8596668" cy="3880773"/>
          </a:xfrm>
        </p:spPr>
        <p:txBody>
          <a:bodyPr/>
          <a:lstStyle/>
          <a:p>
            <a:r>
              <a:rPr lang="en-US" dirty="0"/>
              <a:t>Build a piano using the Arduino and button switches</a:t>
            </a:r>
          </a:p>
          <a:p>
            <a:r>
              <a:rPr lang="en-US" dirty="0"/>
              <a:t>Digitize the button switches in the program</a:t>
            </a:r>
          </a:p>
        </p:txBody>
      </p:sp>
      <p:pic>
        <p:nvPicPr>
          <p:cNvPr id="4" name="Picture 3">
            <a:extLst>
              <a:ext uri="{FF2B5EF4-FFF2-40B4-BE49-F238E27FC236}">
                <a16:creationId xmlns:a16="http://schemas.microsoft.com/office/drawing/2014/main" id="{DFE956F0-D08A-41C7-AA05-FEE2B67A64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00975"/>
            <a:ext cx="4240923" cy="2757025"/>
          </a:xfrm>
          <a:prstGeom prst="rect">
            <a:avLst/>
          </a:prstGeom>
        </p:spPr>
      </p:pic>
      <p:sp>
        <p:nvSpPr>
          <p:cNvPr id="5" name="Arrow: Right 4">
            <a:extLst>
              <a:ext uri="{FF2B5EF4-FFF2-40B4-BE49-F238E27FC236}">
                <a16:creationId xmlns:a16="http://schemas.microsoft.com/office/drawing/2014/main" id="{18BE8517-3665-49E2-A77E-4B7B9DADB561}"/>
              </a:ext>
            </a:extLst>
          </p:cNvPr>
          <p:cNvSpPr/>
          <p:nvPr/>
        </p:nvSpPr>
        <p:spPr>
          <a:xfrm>
            <a:off x="4404518" y="4362967"/>
            <a:ext cx="750807" cy="606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C0839FE-2FC9-4D79-A7AB-6108D8624177}"/>
              </a:ext>
            </a:extLst>
          </p:cNvPr>
          <p:cNvPicPr>
            <a:picLocks noChangeAspect="1"/>
          </p:cNvPicPr>
          <p:nvPr/>
        </p:nvPicPr>
        <p:blipFill rotWithShape="1">
          <a:blip r:embed="rId3"/>
          <a:srcRect t="2302"/>
          <a:stretch/>
        </p:blipFill>
        <p:spPr>
          <a:xfrm>
            <a:off x="1093856" y="2878602"/>
            <a:ext cx="3147067" cy="1100794"/>
          </a:xfrm>
          <a:prstGeom prst="rect">
            <a:avLst/>
          </a:prstGeom>
        </p:spPr>
      </p:pic>
      <p:pic>
        <p:nvPicPr>
          <p:cNvPr id="9" name="Picture 8">
            <a:extLst>
              <a:ext uri="{FF2B5EF4-FFF2-40B4-BE49-F238E27FC236}">
                <a16:creationId xmlns:a16="http://schemas.microsoft.com/office/drawing/2014/main" id="{66B8D577-00AF-4E1F-88A7-254C2D0001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0651" y="3979396"/>
            <a:ext cx="3486724" cy="261504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22811B26-A52A-4A7F-B078-08FE71A7CF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573250"/>
            <a:ext cx="3381375" cy="1352550"/>
          </a:xfrm>
          <a:prstGeom prst="rect">
            <a:avLst/>
          </a:prstGeom>
        </p:spPr>
      </p:pic>
      <p:pic>
        <p:nvPicPr>
          <p:cNvPr id="13" name="Picture 12">
            <a:extLst>
              <a:ext uri="{FF2B5EF4-FFF2-40B4-BE49-F238E27FC236}">
                <a16:creationId xmlns:a16="http://schemas.microsoft.com/office/drawing/2014/main" id="{7BC2EF62-3D87-40C0-8C0F-99C95E9F916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655" t="26494" r="14827" b="30296"/>
          <a:stretch/>
        </p:blipFill>
        <p:spPr>
          <a:xfrm>
            <a:off x="153830" y="0"/>
            <a:ext cx="1047007" cy="488093"/>
          </a:xfrm>
          <a:prstGeom prst="rect">
            <a:avLst/>
          </a:prstGeom>
        </p:spPr>
      </p:pic>
      <p:pic>
        <p:nvPicPr>
          <p:cNvPr id="10" name="Picture 9">
            <a:extLst>
              <a:ext uri="{FF2B5EF4-FFF2-40B4-BE49-F238E27FC236}">
                <a16:creationId xmlns:a16="http://schemas.microsoft.com/office/drawing/2014/main" id="{80FD28B5-1B3C-45D6-9E9E-8EBC2F2494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12" name="TextBox 11">
            <a:extLst>
              <a:ext uri="{FF2B5EF4-FFF2-40B4-BE49-F238E27FC236}">
                <a16:creationId xmlns:a16="http://schemas.microsoft.com/office/drawing/2014/main" id="{4E72E467-9A26-48C3-9E60-190EE85273BB}"/>
              </a:ext>
            </a:extLst>
          </p:cNvPr>
          <p:cNvSpPr txBox="1"/>
          <p:nvPr/>
        </p:nvSpPr>
        <p:spPr>
          <a:xfrm>
            <a:off x="2036068" y="37862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14" name="Group 13">
            <a:extLst>
              <a:ext uri="{FF2B5EF4-FFF2-40B4-BE49-F238E27FC236}">
                <a16:creationId xmlns:a16="http://schemas.microsoft.com/office/drawing/2014/main" id="{84755252-B74C-4D64-9CD8-A3E37402177F}"/>
              </a:ext>
            </a:extLst>
          </p:cNvPr>
          <p:cNvGrpSpPr/>
          <p:nvPr/>
        </p:nvGrpSpPr>
        <p:grpSpPr>
          <a:xfrm>
            <a:off x="41529" y="6070397"/>
            <a:ext cx="2890785" cy="761353"/>
            <a:chOff x="669279" y="5497899"/>
            <a:chExt cx="2890785" cy="761353"/>
          </a:xfrm>
        </p:grpSpPr>
        <p:sp>
          <p:nvSpPr>
            <p:cNvPr id="15" name="Rectangle 14">
              <a:extLst>
                <a:ext uri="{FF2B5EF4-FFF2-40B4-BE49-F238E27FC236}">
                  <a16:creationId xmlns:a16="http://schemas.microsoft.com/office/drawing/2014/main" id="{D86CBB91-1F7C-4271-A42E-270C777B1626}"/>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16" name="Rectangle 15">
              <a:extLst>
                <a:ext uri="{FF2B5EF4-FFF2-40B4-BE49-F238E27FC236}">
                  <a16:creationId xmlns:a16="http://schemas.microsoft.com/office/drawing/2014/main" id="{A88B5FEB-C523-44CA-A21F-C061465655CB}"/>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4051589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3222697" y="1390197"/>
            <a:ext cx="4306773" cy="469128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a:p>
            <a:r>
              <a:rPr lang="en-US" dirty="0"/>
              <a:t>1 Arduino USB cable</a:t>
            </a:r>
          </a:p>
          <a:p>
            <a:endParaRPr lang="en-US" dirty="0"/>
          </a:p>
          <a:p>
            <a:endParaRPr lang="en-US" dirty="0"/>
          </a:p>
          <a:p>
            <a:r>
              <a:rPr lang="en-US" dirty="0"/>
              <a:t>Wires</a:t>
            </a:r>
          </a:p>
          <a:p>
            <a:endParaRPr lang="en-US" dirty="0"/>
          </a:p>
          <a:p>
            <a:endParaRPr lang="en-US" dirty="0"/>
          </a:p>
          <a:p>
            <a:endParaRPr lang="en-US" dirty="0"/>
          </a:p>
          <a:p>
            <a:r>
              <a:rPr lang="en-US" dirty="0"/>
              <a:t>5 100 Ohm resistor </a:t>
            </a:r>
          </a:p>
          <a:p>
            <a:pPr marL="0" indent="0">
              <a:buNone/>
            </a:pPr>
            <a:r>
              <a:rPr lang="en-US" dirty="0"/>
              <a:t>(brown-black-black-black-brown)</a:t>
            </a:r>
          </a:p>
          <a:p>
            <a:endParaRPr lang="en-US" dirty="0"/>
          </a:p>
          <a:p>
            <a:endParaRPr lang="en-US" dirty="0"/>
          </a:p>
          <a:p>
            <a:endParaRPr lang="en-US" dirty="0"/>
          </a:p>
          <a:p>
            <a:endParaRPr lang="en-US" dirty="0"/>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32402" r="36402"/>
          <a:stretch/>
        </p:blipFill>
        <p:spPr>
          <a:xfrm>
            <a:off x="9005727" y="1761877"/>
            <a:ext cx="521438" cy="1254577"/>
          </a:xfrm>
          <a:prstGeom prst="rect">
            <a:avLst/>
          </a:prstGeom>
        </p:spPr>
      </p:pic>
      <p:sp>
        <p:nvSpPr>
          <p:cNvPr id="2" name="Title 1"/>
          <p:cNvSpPr>
            <a:spLocks noGrp="1"/>
          </p:cNvSpPr>
          <p:nvPr>
            <p:ph type="title"/>
          </p:nvPr>
        </p:nvSpPr>
        <p:spPr/>
        <p:txBody>
          <a:bodyPr/>
          <a:lstStyle/>
          <a:p>
            <a:r>
              <a:rPr lang="en-US" dirty="0"/>
              <a:t>Materials</a:t>
            </a:r>
          </a:p>
        </p:txBody>
      </p:sp>
      <p:sp>
        <p:nvSpPr>
          <p:cNvPr id="3" name="Content Placeholder 2"/>
          <p:cNvSpPr>
            <a:spLocks noGrp="1"/>
          </p:cNvSpPr>
          <p:nvPr>
            <p:ph idx="1"/>
          </p:nvPr>
        </p:nvSpPr>
        <p:spPr>
          <a:xfrm>
            <a:off x="290803" y="1761877"/>
            <a:ext cx="3424089" cy="4691288"/>
          </a:xfrm>
        </p:spPr>
        <p:txBody>
          <a:bodyPr>
            <a:normAutofit/>
          </a:bodyPr>
          <a:lstStyle/>
          <a:p>
            <a:r>
              <a:rPr lang="en-US" dirty="0"/>
              <a:t>1 Arduino Uno</a:t>
            </a:r>
          </a:p>
          <a:p>
            <a:endParaRPr lang="en-US" dirty="0"/>
          </a:p>
          <a:p>
            <a:endParaRPr lang="en-US" dirty="0"/>
          </a:p>
          <a:p>
            <a:endParaRPr lang="en-US" dirty="0"/>
          </a:p>
          <a:p>
            <a:pPr marL="0" indent="0">
              <a:buNone/>
            </a:pPr>
            <a:endParaRPr lang="en-US" dirty="0"/>
          </a:p>
          <a:p>
            <a:endParaRPr lang="en-US" dirty="0"/>
          </a:p>
          <a:p>
            <a:r>
              <a:rPr lang="en-US" dirty="0"/>
              <a:t>1 breadboard</a:t>
            </a:r>
          </a:p>
          <a:p>
            <a:endParaRPr lang="en-US" dirty="0"/>
          </a:p>
        </p:txBody>
      </p:sp>
      <p:pic>
        <p:nvPicPr>
          <p:cNvPr id="4" name="Picture 3" descr="http://images.maplinmedia.co.uk/metal-film-06w-200-ohm-resistor.jpg?w=283&amp;h=283&amp;r=4&amp;o=Z4iSwqCU0NnhdUdq3EfeqX$Te2Ej&amp;V=TQx8"/>
          <p:cNvPicPr/>
          <p:nvPr/>
        </p:nvPicPr>
        <p:blipFill rotWithShape="1">
          <a:blip r:embed="rId3" cstate="email">
            <a:extLst>
              <a:ext uri="{28A0092B-C50C-407E-A947-70E740481C1C}">
                <a14:useLocalDpi xmlns:a14="http://schemas.microsoft.com/office/drawing/2010/main" val="0"/>
              </a:ext>
            </a:extLst>
          </a:blip>
          <a:srcRect t="36567" b="40464"/>
          <a:stretch/>
        </p:blipFill>
        <p:spPr bwMode="auto">
          <a:xfrm>
            <a:off x="4302364" y="5644779"/>
            <a:ext cx="1812686" cy="313566"/>
          </a:xfrm>
          <a:prstGeom prst="rect">
            <a:avLst/>
          </a:prstGeom>
          <a:noFill/>
          <a:ln>
            <a:noFill/>
          </a:ln>
        </p:spPr>
      </p:pic>
      <p:pic>
        <p:nvPicPr>
          <p:cNvPr id="5" name="Picture 4"/>
          <p:cNvPicPr/>
          <p:nvPr/>
        </p:nvPicPr>
        <p:blipFill>
          <a:blip r:embed="rId4" cstate="email">
            <a:extLst>
              <a:ext uri="{28A0092B-C50C-407E-A947-70E740481C1C}">
                <a14:useLocalDpi xmlns:a14="http://schemas.microsoft.com/office/drawing/2010/main" val="0"/>
              </a:ext>
            </a:extLst>
          </a:blip>
          <a:stretch>
            <a:fillRect/>
          </a:stretch>
        </p:blipFill>
        <p:spPr>
          <a:xfrm>
            <a:off x="110838" y="2111032"/>
            <a:ext cx="3111859" cy="1881498"/>
          </a:xfrm>
          <a:prstGeom prst="rect">
            <a:avLst/>
          </a:prstGeom>
        </p:spPr>
      </p:pic>
      <p:pic>
        <p:nvPicPr>
          <p:cNvPr id="6" name="Picture 5" descr="http://www.ladyada.net/images/parts/breadboard-half.jpg"/>
          <p:cNvPicPr/>
          <p:nvPr/>
        </p:nvPicPr>
        <p:blipFill rotWithShape="1">
          <a:blip r:embed="rId5" cstate="email">
            <a:extLst>
              <a:ext uri="{28A0092B-C50C-407E-A947-70E740481C1C}">
                <a14:useLocalDpi xmlns:a14="http://schemas.microsoft.com/office/drawing/2010/main" val="0"/>
              </a:ext>
            </a:extLst>
          </a:blip>
          <a:srcRect l="10433" t="13165" r="9986" b="13742"/>
          <a:stretch/>
        </p:blipFill>
        <p:spPr bwMode="auto">
          <a:xfrm rot="200770">
            <a:off x="564581" y="4570949"/>
            <a:ext cx="2526805" cy="1489948"/>
          </a:xfrm>
          <a:prstGeom prst="rect">
            <a:avLst/>
          </a:prstGeom>
          <a:noFill/>
          <a:ln>
            <a:noFill/>
          </a:ln>
          <a:extLst>
            <a:ext uri="{53640926-AAD7-44D8-BBD7-CCE9431645EC}">
              <a14:shadowObscured xmlns:a14="http://schemas.microsoft.com/office/drawing/2010/main"/>
            </a:ext>
          </a:extLst>
        </p:spPr>
      </p:pic>
      <p:pic>
        <p:nvPicPr>
          <p:cNvPr id="8" name="Picture 7" descr="http://www.vetco.net/catalog/images/VUPN7078.jpg"/>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893136" y="3430910"/>
            <a:ext cx="1272064" cy="1202024"/>
          </a:xfrm>
          <a:prstGeom prst="rect">
            <a:avLst/>
          </a:prstGeom>
          <a:noFill/>
          <a:ln>
            <a:noFill/>
          </a:ln>
        </p:spPr>
      </p:pic>
      <p:pic>
        <p:nvPicPr>
          <p:cNvPr id="9" name="Picture 8" descr="http://buyarduinostarterkits.com/wp-content/uploads/2014/03/usb-cable.jpg"/>
          <p:cNvPicPr/>
          <p:nvPr/>
        </p:nvPicPr>
        <p:blipFill rotWithShape="1">
          <a:blip r:embed="rId7" cstate="email">
            <a:extLst>
              <a:ext uri="{28A0092B-C50C-407E-A947-70E740481C1C}">
                <a14:useLocalDpi xmlns:a14="http://schemas.microsoft.com/office/drawing/2010/main" val="0"/>
              </a:ext>
            </a:extLst>
          </a:blip>
          <a:srcRect l="14515" t="25337" r="12441" b="26624"/>
          <a:stretch/>
        </p:blipFill>
        <p:spPr bwMode="auto">
          <a:xfrm>
            <a:off x="5847435" y="1788497"/>
            <a:ext cx="1061181" cy="690682"/>
          </a:xfrm>
          <a:prstGeom prst="rect">
            <a:avLst/>
          </a:prstGeom>
          <a:noFill/>
          <a:ln>
            <a:noFill/>
          </a:ln>
        </p:spPr>
      </p:pic>
      <p:sp>
        <p:nvSpPr>
          <p:cNvPr id="12" name="Content Placeholder 2"/>
          <p:cNvSpPr txBox="1">
            <a:spLocks/>
          </p:cNvSpPr>
          <p:nvPr/>
        </p:nvSpPr>
        <p:spPr>
          <a:xfrm>
            <a:off x="7400811" y="1797073"/>
            <a:ext cx="4071257" cy="469128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a:t>5  blue LEDs</a:t>
            </a:r>
          </a:p>
          <a:p>
            <a:endParaRPr lang="en-US" dirty="0"/>
          </a:p>
          <a:p>
            <a:endParaRPr lang="en-US" dirty="0"/>
          </a:p>
          <a:p>
            <a:r>
              <a:rPr lang="en-US" dirty="0"/>
              <a:t>5 Button Switches</a:t>
            </a:r>
          </a:p>
          <a:p>
            <a:endParaRPr lang="en-US" dirty="0"/>
          </a:p>
          <a:p>
            <a:endParaRPr lang="en-US" dirty="0"/>
          </a:p>
          <a:p>
            <a:endParaRPr lang="en-US" dirty="0"/>
          </a:p>
          <a:p>
            <a:r>
              <a:rPr lang="en-US" dirty="0"/>
              <a:t>1 active buzzer</a:t>
            </a:r>
          </a:p>
          <a:p>
            <a:endParaRPr lang="en-US" dirty="0"/>
          </a:p>
          <a:p>
            <a:endParaRPr lang="en-US" dirty="0"/>
          </a:p>
          <a:p>
            <a:endParaRPr lang="en-US" dirty="0"/>
          </a:p>
          <a:p>
            <a:endParaRPr lang="en-US" dirty="0"/>
          </a:p>
        </p:txBody>
      </p:sp>
      <p:pic>
        <p:nvPicPr>
          <p:cNvPr id="2052" name="Picture 4" descr="Image result for arduino active buzzer"/>
          <p:cNvPicPr>
            <a:picLocks noChangeAspect="1" noChangeArrowheads="1"/>
          </p:cNvPicPr>
          <p:nvPr/>
        </p:nvPicPr>
        <p:blipFill rotWithShape="1">
          <a:blip r:embed="rId8">
            <a:extLst>
              <a:ext uri="{28A0092B-C50C-407E-A947-70E740481C1C}">
                <a14:useLocalDpi xmlns:a14="http://schemas.microsoft.com/office/drawing/2010/main" val="0"/>
              </a:ext>
            </a:extLst>
          </a:blip>
          <a:srcRect l="29022" t="29978" r="27169" b="22196"/>
          <a:stretch/>
        </p:blipFill>
        <p:spPr bwMode="auto">
          <a:xfrm>
            <a:off x="8088424" y="5122718"/>
            <a:ext cx="751114" cy="8199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70395" y="3529789"/>
            <a:ext cx="1063026" cy="1155463"/>
          </a:xfrm>
          <a:prstGeom prst="rect">
            <a:avLst/>
          </a:prstGeom>
        </p:spPr>
      </p:pic>
      <p:pic>
        <p:nvPicPr>
          <p:cNvPr id="16" name="Picture 15">
            <a:extLst>
              <a:ext uri="{FF2B5EF4-FFF2-40B4-BE49-F238E27FC236}">
                <a16:creationId xmlns:a16="http://schemas.microsoft.com/office/drawing/2014/main" id="{8B0B6EE8-3A58-405E-84E1-D089162BC7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5655" t="26494" r="14827" b="30296"/>
          <a:stretch/>
        </p:blipFill>
        <p:spPr>
          <a:xfrm>
            <a:off x="153830" y="31191"/>
            <a:ext cx="1047007" cy="488093"/>
          </a:xfrm>
          <a:prstGeom prst="rect">
            <a:avLst/>
          </a:prstGeom>
        </p:spPr>
      </p:pic>
      <p:pic>
        <p:nvPicPr>
          <p:cNvPr id="15" name="Picture 14">
            <a:extLst>
              <a:ext uri="{FF2B5EF4-FFF2-40B4-BE49-F238E27FC236}">
                <a16:creationId xmlns:a16="http://schemas.microsoft.com/office/drawing/2014/main" id="{3D33B5A5-48A9-4173-81EE-1084F7CC4EB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17" name="TextBox 16">
            <a:extLst>
              <a:ext uri="{FF2B5EF4-FFF2-40B4-BE49-F238E27FC236}">
                <a16:creationId xmlns:a16="http://schemas.microsoft.com/office/drawing/2014/main" id="{FA1731AD-E764-4C47-8668-02C01DDA241B}"/>
              </a:ext>
            </a:extLst>
          </p:cNvPr>
          <p:cNvSpPr txBox="1"/>
          <p:nvPr/>
        </p:nvSpPr>
        <p:spPr>
          <a:xfrm>
            <a:off x="2036068" y="37862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18" name="Group 17">
            <a:extLst>
              <a:ext uri="{FF2B5EF4-FFF2-40B4-BE49-F238E27FC236}">
                <a16:creationId xmlns:a16="http://schemas.microsoft.com/office/drawing/2014/main" id="{E1CB0842-7B32-4B83-8480-3557E70B450B}"/>
              </a:ext>
            </a:extLst>
          </p:cNvPr>
          <p:cNvGrpSpPr/>
          <p:nvPr/>
        </p:nvGrpSpPr>
        <p:grpSpPr>
          <a:xfrm>
            <a:off x="41529" y="6070397"/>
            <a:ext cx="2890785" cy="761353"/>
            <a:chOff x="669279" y="5497899"/>
            <a:chExt cx="2890785" cy="761353"/>
          </a:xfrm>
        </p:grpSpPr>
        <p:sp>
          <p:nvSpPr>
            <p:cNvPr id="19" name="Rectangle 18">
              <a:extLst>
                <a:ext uri="{FF2B5EF4-FFF2-40B4-BE49-F238E27FC236}">
                  <a16:creationId xmlns:a16="http://schemas.microsoft.com/office/drawing/2014/main" id="{F4150B56-E700-4317-9CAC-3CE3A1D137BF}"/>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20" name="Rectangle 19">
              <a:extLst>
                <a:ext uri="{FF2B5EF4-FFF2-40B4-BE49-F238E27FC236}">
                  <a16:creationId xmlns:a16="http://schemas.microsoft.com/office/drawing/2014/main" id="{D5A6DE79-BF12-42F1-A74D-05D8A5ABF031}"/>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2779575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Intro</a:t>
            </a:r>
          </a:p>
        </p:txBody>
      </p:sp>
      <p:sp>
        <p:nvSpPr>
          <p:cNvPr id="3" name="Content Placeholder 2"/>
          <p:cNvSpPr>
            <a:spLocks noGrp="1"/>
          </p:cNvSpPr>
          <p:nvPr>
            <p:ph idx="1"/>
          </p:nvPr>
        </p:nvSpPr>
        <p:spPr>
          <a:xfrm>
            <a:off x="1069848" y="1675094"/>
            <a:ext cx="10058400" cy="1133421"/>
          </a:xfrm>
        </p:spPr>
        <p:txBody>
          <a:bodyPr>
            <a:normAutofit/>
          </a:bodyPr>
          <a:lstStyle/>
          <a:p>
            <a:pPr marL="257175" indent="-257175">
              <a:buFont typeface="Arial" panose="020B0604020202020204" pitchFamily="34" charset="0"/>
              <a:buChar char="•"/>
            </a:pPr>
            <a:r>
              <a:rPr lang="en-US" dirty="0">
                <a:sym typeface="Wingdings" panose="05000000000000000000" pitchFamily="2" charset="2"/>
              </a:rPr>
              <a:t>Arduino is an open-source electronics platform based on easy-to-use hardware and software. </a:t>
            </a:r>
          </a:p>
          <a:p>
            <a:pPr marL="257175" indent="-257175">
              <a:buFont typeface="Arial" panose="020B0604020202020204" pitchFamily="34" charset="0"/>
              <a:buChar char="•"/>
            </a:pPr>
            <a:r>
              <a:rPr lang="en-US" dirty="0">
                <a:sym typeface="Wingdings" panose="05000000000000000000" pitchFamily="2" charset="2"/>
              </a:rPr>
              <a:t>It's intended for anyone making interactive projects.</a:t>
            </a:r>
          </a:p>
          <a:p>
            <a:endParaRPr lang="en-US" dirty="0"/>
          </a:p>
        </p:txBody>
      </p:sp>
      <p:pic>
        <p:nvPicPr>
          <p:cNvPr id="4" name="Content Placeholder 9"/>
          <p:cNvPicPr>
            <a:picLocks noChangeAspect="1"/>
          </p:cNvPicPr>
          <p:nvPr/>
        </p:nvPicPr>
        <p:blipFill>
          <a:blip r:embed="rId2"/>
          <a:stretch>
            <a:fillRect/>
          </a:stretch>
        </p:blipFill>
        <p:spPr>
          <a:xfrm>
            <a:off x="2361210" y="2552183"/>
            <a:ext cx="5630198" cy="3696217"/>
          </a:xfrm>
          <a:prstGeom prst="rect">
            <a:avLst/>
          </a:prstGeom>
        </p:spPr>
      </p:pic>
      <p:pic>
        <p:nvPicPr>
          <p:cNvPr id="5" name="Picture 4">
            <a:extLst>
              <a:ext uri="{FF2B5EF4-FFF2-40B4-BE49-F238E27FC236}">
                <a16:creationId xmlns:a16="http://schemas.microsoft.com/office/drawing/2014/main" id="{C6AFDB77-EA57-40F1-B1F1-2DB32557B2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55" t="26494" r="14827" b="30296"/>
          <a:stretch/>
        </p:blipFill>
        <p:spPr>
          <a:xfrm>
            <a:off x="153830" y="0"/>
            <a:ext cx="1047007" cy="488093"/>
          </a:xfrm>
          <a:prstGeom prst="rect">
            <a:avLst/>
          </a:prstGeom>
        </p:spPr>
      </p:pic>
      <p:pic>
        <p:nvPicPr>
          <p:cNvPr id="6" name="Picture 5">
            <a:extLst>
              <a:ext uri="{FF2B5EF4-FFF2-40B4-BE49-F238E27FC236}">
                <a16:creationId xmlns:a16="http://schemas.microsoft.com/office/drawing/2014/main" id="{2E7605A7-2AA5-4EA7-99E7-39DF517E94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7" name="TextBox 6">
            <a:extLst>
              <a:ext uri="{FF2B5EF4-FFF2-40B4-BE49-F238E27FC236}">
                <a16:creationId xmlns:a16="http://schemas.microsoft.com/office/drawing/2014/main" id="{824802BF-DEA3-4B36-ADF2-0CE7C69D63FC}"/>
              </a:ext>
            </a:extLst>
          </p:cNvPr>
          <p:cNvSpPr txBox="1"/>
          <p:nvPr/>
        </p:nvSpPr>
        <p:spPr>
          <a:xfrm>
            <a:off x="2036068" y="37862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8" name="Group 7">
            <a:extLst>
              <a:ext uri="{FF2B5EF4-FFF2-40B4-BE49-F238E27FC236}">
                <a16:creationId xmlns:a16="http://schemas.microsoft.com/office/drawing/2014/main" id="{4659956E-D6D2-466A-8746-0BECC7D77526}"/>
              </a:ext>
            </a:extLst>
          </p:cNvPr>
          <p:cNvGrpSpPr/>
          <p:nvPr/>
        </p:nvGrpSpPr>
        <p:grpSpPr>
          <a:xfrm>
            <a:off x="41529" y="6070397"/>
            <a:ext cx="2890785" cy="761353"/>
            <a:chOff x="669279" y="5497899"/>
            <a:chExt cx="2890785" cy="761353"/>
          </a:xfrm>
        </p:grpSpPr>
        <p:sp>
          <p:nvSpPr>
            <p:cNvPr id="9" name="Rectangle 8">
              <a:extLst>
                <a:ext uri="{FF2B5EF4-FFF2-40B4-BE49-F238E27FC236}">
                  <a16:creationId xmlns:a16="http://schemas.microsoft.com/office/drawing/2014/main" id="{F175366F-3930-4747-AFBE-D65668C48129}"/>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10" name="Rectangle 9">
              <a:extLst>
                <a:ext uri="{FF2B5EF4-FFF2-40B4-BE49-F238E27FC236}">
                  <a16:creationId xmlns:a16="http://schemas.microsoft.com/office/drawing/2014/main" id="{4A2F5E15-8D9F-4490-A47B-DCA5224006D1}"/>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627576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436352" cy="1609344"/>
          </a:xfrm>
        </p:spPr>
        <p:txBody>
          <a:bodyPr/>
          <a:lstStyle/>
          <a:p>
            <a:r>
              <a:rPr lang="en-US" dirty="0"/>
              <a:t>LED intro – Light Emitting Diode (LED)</a:t>
            </a:r>
          </a:p>
        </p:txBody>
      </p:sp>
      <p:pic>
        <p:nvPicPr>
          <p:cNvPr id="4" name="Picture 3"/>
          <p:cNvPicPr/>
          <p:nvPr/>
        </p:nvPicPr>
        <p:blipFill>
          <a:blip r:embed="rId3"/>
          <a:stretch>
            <a:fillRect/>
          </a:stretch>
        </p:blipFill>
        <p:spPr>
          <a:xfrm>
            <a:off x="1242498" y="1562436"/>
            <a:ext cx="7476958" cy="4344053"/>
          </a:xfrm>
          <a:prstGeom prst="rect">
            <a:avLst/>
          </a:prstGeom>
        </p:spPr>
      </p:pic>
      <p:pic>
        <p:nvPicPr>
          <p:cNvPr id="5" name="Picture 4">
            <a:extLst>
              <a:ext uri="{FF2B5EF4-FFF2-40B4-BE49-F238E27FC236}">
                <a16:creationId xmlns:a16="http://schemas.microsoft.com/office/drawing/2014/main" id="{76AA915B-EABE-4621-8033-953D0AE8B17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655" t="26494" r="14827" b="30296"/>
          <a:stretch/>
        </p:blipFill>
        <p:spPr>
          <a:xfrm>
            <a:off x="195491" y="0"/>
            <a:ext cx="1047007" cy="488093"/>
          </a:xfrm>
          <a:prstGeom prst="rect">
            <a:avLst/>
          </a:prstGeom>
        </p:spPr>
      </p:pic>
      <p:pic>
        <p:nvPicPr>
          <p:cNvPr id="6" name="Picture 5">
            <a:extLst>
              <a:ext uri="{FF2B5EF4-FFF2-40B4-BE49-F238E27FC236}">
                <a16:creationId xmlns:a16="http://schemas.microsoft.com/office/drawing/2014/main" id="{F6AD1423-A947-4A30-AA2F-F4FFADDF79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7" name="TextBox 6">
            <a:extLst>
              <a:ext uri="{FF2B5EF4-FFF2-40B4-BE49-F238E27FC236}">
                <a16:creationId xmlns:a16="http://schemas.microsoft.com/office/drawing/2014/main" id="{3BE3CDFB-3617-457E-881B-EC7B2D1E4E42}"/>
              </a:ext>
            </a:extLst>
          </p:cNvPr>
          <p:cNvSpPr txBox="1"/>
          <p:nvPr/>
        </p:nvSpPr>
        <p:spPr>
          <a:xfrm>
            <a:off x="2036068" y="37862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8" name="Group 7">
            <a:extLst>
              <a:ext uri="{FF2B5EF4-FFF2-40B4-BE49-F238E27FC236}">
                <a16:creationId xmlns:a16="http://schemas.microsoft.com/office/drawing/2014/main" id="{91645202-75EC-4407-BB70-43E41F735AB0}"/>
              </a:ext>
            </a:extLst>
          </p:cNvPr>
          <p:cNvGrpSpPr/>
          <p:nvPr/>
        </p:nvGrpSpPr>
        <p:grpSpPr>
          <a:xfrm>
            <a:off x="41529" y="6070397"/>
            <a:ext cx="2890785" cy="761353"/>
            <a:chOff x="669279" y="5497899"/>
            <a:chExt cx="2890785" cy="761353"/>
          </a:xfrm>
        </p:grpSpPr>
        <p:sp>
          <p:nvSpPr>
            <p:cNvPr id="9" name="Rectangle 8">
              <a:extLst>
                <a:ext uri="{FF2B5EF4-FFF2-40B4-BE49-F238E27FC236}">
                  <a16:creationId xmlns:a16="http://schemas.microsoft.com/office/drawing/2014/main" id="{A4A4820C-0AE4-4C69-8029-1FFE3B69E1AC}"/>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10" name="Rectangle 9">
              <a:extLst>
                <a:ext uri="{FF2B5EF4-FFF2-40B4-BE49-F238E27FC236}">
                  <a16:creationId xmlns:a16="http://schemas.microsoft.com/office/drawing/2014/main" id="{C972F151-4A5D-4012-8845-20A2A6189A98}"/>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3152966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Button Switch Intro</a:t>
            </a:r>
          </a:p>
        </p:txBody>
      </p:sp>
      <p:sp>
        <p:nvSpPr>
          <p:cNvPr id="3" name="Content Placeholder 2"/>
          <p:cNvSpPr>
            <a:spLocks noGrp="1"/>
          </p:cNvSpPr>
          <p:nvPr>
            <p:ph idx="1"/>
          </p:nvPr>
        </p:nvSpPr>
        <p:spPr/>
        <p:txBody>
          <a:bodyPr/>
          <a:lstStyle/>
          <a:p>
            <a:r>
              <a:rPr lang="en-US" dirty="0"/>
              <a:t>Controls whether a circuit is open or closed, whether electricity flows through the circuit or not</a:t>
            </a:r>
          </a:p>
          <a:p>
            <a:r>
              <a:rPr lang="en-US" dirty="0"/>
              <a:t>Pressing the button means closing the switch, connecting 1-2 to 3-4</a:t>
            </a:r>
          </a:p>
        </p:txBody>
      </p:sp>
      <p:pic>
        <p:nvPicPr>
          <p:cNvPr id="5" name="Picture 4"/>
          <p:cNvPicPr>
            <a:picLocks noChangeAspect="1"/>
          </p:cNvPicPr>
          <p:nvPr/>
        </p:nvPicPr>
        <p:blipFill>
          <a:blip r:embed="rId3"/>
          <a:stretch>
            <a:fillRect/>
          </a:stretch>
        </p:blipFill>
        <p:spPr>
          <a:xfrm>
            <a:off x="5390093" y="3770802"/>
            <a:ext cx="2653901" cy="227056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43078" y="3527036"/>
            <a:ext cx="2302104" cy="2502287"/>
          </a:xfrm>
          <a:prstGeom prst="rect">
            <a:avLst/>
          </a:prstGeom>
        </p:spPr>
      </p:pic>
      <p:pic>
        <p:nvPicPr>
          <p:cNvPr id="7" name="Picture 6">
            <a:extLst>
              <a:ext uri="{FF2B5EF4-FFF2-40B4-BE49-F238E27FC236}">
                <a16:creationId xmlns:a16="http://schemas.microsoft.com/office/drawing/2014/main" id="{16E23956-A6E4-457B-819A-D98BB318FE0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655" t="26494" r="14827" b="30296"/>
          <a:stretch/>
        </p:blipFill>
        <p:spPr>
          <a:xfrm>
            <a:off x="153830" y="6412"/>
            <a:ext cx="1047007" cy="488093"/>
          </a:xfrm>
          <a:prstGeom prst="rect">
            <a:avLst/>
          </a:prstGeom>
        </p:spPr>
      </p:pic>
      <p:pic>
        <p:nvPicPr>
          <p:cNvPr id="8" name="Picture 7">
            <a:extLst>
              <a:ext uri="{FF2B5EF4-FFF2-40B4-BE49-F238E27FC236}">
                <a16:creationId xmlns:a16="http://schemas.microsoft.com/office/drawing/2014/main" id="{705BD13B-42DD-4635-B110-DD43030CC2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9" name="TextBox 8">
            <a:extLst>
              <a:ext uri="{FF2B5EF4-FFF2-40B4-BE49-F238E27FC236}">
                <a16:creationId xmlns:a16="http://schemas.microsoft.com/office/drawing/2014/main" id="{F2DEA4E1-43DB-4DA2-AD43-480C7AAC51B3}"/>
              </a:ext>
            </a:extLst>
          </p:cNvPr>
          <p:cNvSpPr txBox="1"/>
          <p:nvPr/>
        </p:nvSpPr>
        <p:spPr>
          <a:xfrm>
            <a:off x="2036068" y="37862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10" name="Group 9">
            <a:extLst>
              <a:ext uri="{FF2B5EF4-FFF2-40B4-BE49-F238E27FC236}">
                <a16:creationId xmlns:a16="http://schemas.microsoft.com/office/drawing/2014/main" id="{82A4DDD6-76E1-42F4-9E7E-7DC9509AA70D}"/>
              </a:ext>
            </a:extLst>
          </p:cNvPr>
          <p:cNvGrpSpPr/>
          <p:nvPr/>
        </p:nvGrpSpPr>
        <p:grpSpPr>
          <a:xfrm>
            <a:off x="41529" y="6070397"/>
            <a:ext cx="2890785" cy="761353"/>
            <a:chOff x="669279" y="5497899"/>
            <a:chExt cx="2890785" cy="761353"/>
          </a:xfrm>
        </p:grpSpPr>
        <p:sp>
          <p:nvSpPr>
            <p:cNvPr id="11" name="Rectangle 10">
              <a:extLst>
                <a:ext uri="{FF2B5EF4-FFF2-40B4-BE49-F238E27FC236}">
                  <a16:creationId xmlns:a16="http://schemas.microsoft.com/office/drawing/2014/main" id="{3A498ADC-005D-42D4-8B8C-0D0E87624A1C}"/>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12" name="Rectangle 11">
              <a:extLst>
                <a:ext uri="{FF2B5EF4-FFF2-40B4-BE49-F238E27FC236}">
                  <a16:creationId xmlns:a16="http://schemas.microsoft.com/office/drawing/2014/main" id="{AD71185A-ACBD-43CB-BA8A-718B4C94A303}"/>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2015936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Buzzer Intro</a:t>
            </a:r>
          </a:p>
        </p:txBody>
      </p:sp>
      <p:sp>
        <p:nvSpPr>
          <p:cNvPr id="3" name="Content Placeholder 2"/>
          <p:cNvSpPr>
            <a:spLocks noGrp="1"/>
          </p:cNvSpPr>
          <p:nvPr>
            <p:ph idx="1"/>
          </p:nvPr>
        </p:nvSpPr>
        <p:spPr/>
        <p:txBody>
          <a:bodyPr/>
          <a:lstStyle/>
          <a:p>
            <a:r>
              <a:rPr lang="en-US" dirty="0"/>
              <a:t>When a DC voltage is applied, an oscillator is activated</a:t>
            </a:r>
          </a:p>
          <a:p>
            <a:r>
              <a:rPr lang="en-US" dirty="0"/>
              <a:t>An </a:t>
            </a:r>
            <a:r>
              <a:rPr lang="en-US" b="1" dirty="0"/>
              <a:t>oscillator</a:t>
            </a:r>
            <a:r>
              <a:rPr lang="en-US" dirty="0"/>
              <a:t> is a piece of material that vibrates when current flows through it</a:t>
            </a:r>
          </a:p>
          <a:p>
            <a:r>
              <a:rPr lang="en-US" dirty="0"/>
              <a:t>These vibrations make noise, just like your vocal chords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4539" y="3682194"/>
            <a:ext cx="4114800" cy="2809875"/>
          </a:xfrm>
          <a:prstGeom prst="rect">
            <a:avLst/>
          </a:prstGeom>
        </p:spPr>
      </p:pic>
      <p:pic>
        <p:nvPicPr>
          <p:cNvPr id="5" name="Picture 4">
            <a:extLst>
              <a:ext uri="{FF2B5EF4-FFF2-40B4-BE49-F238E27FC236}">
                <a16:creationId xmlns:a16="http://schemas.microsoft.com/office/drawing/2014/main" id="{D6480C4D-9BE4-49DA-A508-AA1731486C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55" t="26494" r="14827" b="30296"/>
          <a:stretch/>
        </p:blipFill>
        <p:spPr>
          <a:xfrm>
            <a:off x="153830" y="0"/>
            <a:ext cx="1047007" cy="488093"/>
          </a:xfrm>
          <a:prstGeom prst="rect">
            <a:avLst/>
          </a:prstGeom>
        </p:spPr>
      </p:pic>
      <p:pic>
        <p:nvPicPr>
          <p:cNvPr id="6" name="Picture 5">
            <a:extLst>
              <a:ext uri="{FF2B5EF4-FFF2-40B4-BE49-F238E27FC236}">
                <a16:creationId xmlns:a16="http://schemas.microsoft.com/office/drawing/2014/main" id="{99C57738-94B0-45C9-91D9-E397CBE35E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7" name="TextBox 6">
            <a:extLst>
              <a:ext uri="{FF2B5EF4-FFF2-40B4-BE49-F238E27FC236}">
                <a16:creationId xmlns:a16="http://schemas.microsoft.com/office/drawing/2014/main" id="{3CFA7316-C2BB-4912-8DE9-6B3230ACE74E}"/>
              </a:ext>
            </a:extLst>
          </p:cNvPr>
          <p:cNvSpPr txBox="1"/>
          <p:nvPr/>
        </p:nvSpPr>
        <p:spPr>
          <a:xfrm>
            <a:off x="2036068" y="37862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9" name="Group 8">
            <a:extLst>
              <a:ext uri="{FF2B5EF4-FFF2-40B4-BE49-F238E27FC236}">
                <a16:creationId xmlns:a16="http://schemas.microsoft.com/office/drawing/2014/main" id="{F68D476E-4B6E-4D3F-8C45-E8D3609D828B}"/>
              </a:ext>
            </a:extLst>
          </p:cNvPr>
          <p:cNvGrpSpPr/>
          <p:nvPr/>
        </p:nvGrpSpPr>
        <p:grpSpPr>
          <a:xfrm>
            <a:off x="41529" y="6070397"/>
            <a:ext cx="2890785" cy="761353"/>
            <a:chOff x="669279" y="5497899"/>
            <a:chExt cx="2890785" cy="761353"/>
          </a:xfrm>
        </p:grpSpPr>
        <p:sp>
          <p:nvSpPr>
            <p:cNvPr id="10" name="Rectangle 9">
              <a:extLst>
                <a:ext uri="{FF2B5EF4-FFF2-40B4-BE49-F238E27FC236}">
                  <a16:creationId xmlns:a16="http://schemas.microsoft.com/office/drawing/2014/main" id="{4539EDC0-F126-4158-8E66-CAA4C8CB9FDD}"/>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11" name="Rectangle 10">
              <a:extLst>
                <a:ext uri="{FF2B5EF4-FFF2-40B4-BE49-F238E27FC236}">
                  <a16:creationId xmlns:a16="http://schemas.microsoft.com/office/drawing/2014/main" id="{7D8EA759-501E-4E0F-B371-4917E5F2F207}"/>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751481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the Switches</a:t>
            </a:r>
          </a:p>
        </p:txBody>
      </p:sp>
      <p:sp>
        <p:nvSpPr>
          <p:cNvPr id="3" name="Content Placeholder 2"/>
          <p:cNvSpPr>
            <a:spLocks noGrp="1"/>
          </p:cNvSpPr>
          <p:nvPr>
            <p:ph idx="1"/>
          </p:nvPr>
        </p:nvSpPr>
        <p:spPr/>
        <p:txBody>
          <a:bodyPr/>
          <a:lstStyle/>
          <a:p>
            <a:pPr marL="514350" indent="-514350">
              <a:buFont typeface="+mj-lt"/>
              <a:buAutoNum type="arabicPeriod"/>
            </a:pPr>
            <a:r>
              <a:rPr lang="en-US" dirty="0"/>
              <a:t>Place 5 buttons with their legs plugged into the following holes: </a:t>
            </a:r>
          </a:p>
          <a:p>
            <a:pPr lvl="1"/>
            <a:r>
              <a:rPr lang="en-US" dirty="0"/>
              <a:t>Button 1: e5, e7, f5, f7</a:t>
            </a:r>
          </a:p>
          <a:p>
            <a:pPr lvl="1"/>
            <a:r>
              <a:rPr lang="en-US" dirty="0"/>
              <a:t>Button 2: e10, e12, f10, f12</a:t>
            </a:r>
          </a:p>
          <a:p>
            <a:pPr lvl="1"/>
            <a:r>
              <a:rPr lang="en-US" dirty="0"/>
              <a:t>Button 3: e15, e17, f15, f17</a:t>
            </a:r>
          </a:p>
          <a:p>
            <a:pPr lvl="1"/>
            <a:r>
              <a:rPr lang="en-US" dirty="0"/>
              <a:t>Button 4: e20, e22, f20, f22</a:t>
            </a:r>
          </a:p>
          <a:p>
            <a:pPr lvl="1"/>
            <a:r>
              <a:rPr lang="en-US" dirty="0"/>
              <a:t>Button 5: e25, e27, f25, f27</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4769" t="23796" b="13313"/>
          <a:stretch/>
        </p:blipFill>
        <p:spPr>
          <a:xfrm>
            <a:off x="4474861" y="3550722"/>
            <a:ext cx="4426527" cy="219248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92927BEF-9889-44DD-9C96-671D5049B22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55" t="26494" r="14827" b="30296"/>
          <a:stretch/>
        </p:blipFill>
        <p:spPr>
          <a:xfrm>
            <a:off x="153830" y="6412"/>
            <a:ext cx="1047007" cy="488093"/>
          </a:xfrm>
          <a:prstGeom prst="rect">
            <a:avLst/>
          </a:prstGeom>
        </p:spPr>
      </p:pic>
      <p:pic>
        <p:nvPicPr>
          <p:cNvPr id="7" name="Picture 6">
            <a:extLst>
              <a:ext uri="{FF2B5EF4-FFF2-40B4-BE49-F238E27FC236}">
                <a16:creationId xmlns:a16="http://schemas.microsoft.com/office/drawing/2014/main" id="{E01D5D79-1C0C-4C11-B998-F2B05D4D3D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8" name="TextBox 7">
            <a:extLst>
              <a:ext uri="{FF2B5EF4-FFF2-40B4-BE49-F238E27FC236}">
                <a16:creationId xmlns:a16="http://schemas.microsoft.com/office/drawing/2014/main" id="{14CD40C0-2092-4497-BD0E-30B8BAA98F51}"/>
              </a:ext>
            </a:extLst>
          </p:cNvPr>
          <p:cNvSpPr txBox="1"/>
          <p:nvPr/>
        </p:nvSpPr>
        <p:spPr>
          <a:xfrm>
            <a:off x="2036068" y="37862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9" name="Group 8">
            <a:extLst>
              <a:ext uri="{FF2B5EF4-FFF2-40B4-BE49-F238E27FC236}">
                <a16:creationId xmlns:a16="http://schemas.microsoft.com/office/drawing/2014/main" id="{F905B622-9FDF-465F-913D-897473C09571}"/>
              </a:ext>
            </a:extLst>
          </p:cNvPr>
          <p:cNvGrpSpPr/>
          <p:nvPr/>
        </p:nvGrpSpPr>
        <p:grpSpPr>
          <a:xfrm>
            <a:off x="41529" y="6070397"/>
            <a:ext cx="2890785" cy="761353"/>
            <a:chOff x="669279" y="5497899"/>
            <a:chExt cx="2890785" cy="761353"/>
          </a:xfrm>
        </p:grpSpPr>
        <p:sp>
          <p:nvSpPr>
            <p:cNvPr id="10" name="Rectangle 9">
              <a:extLst>
                <a:ext uri="{FF2B5EF4-FFF2-40B4-BE49-F238E27FC236}">
                  <a16:creationId xmlns:a16="http://schemas.microsoft.com/office/drawing/2014/main" id="{42196995-40B3-4700-9409-6D057679C38B}"/>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11" name="Rectangle 10">
              <a:extLst>
                <a:ext uri="{FF2B5EF4-FFF2-40B4-BE49-F238E27FC236}">
                  <a16:creationId xmlns:a16="http://schemas.microsoft.com/office/drawing/2014/main" id="{8BC51057-68DC-48BE-909B-2254A3D1BBA8}"/>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233372406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2382</TotalTime>
  <Words>773</Words>
  <Application>Microsoft Office PowerPoint</Application>
  <PresentationFormat>Widescreen</PresentationFormat>
  <Paragraphs>148</Paragraphs>
  <Slides>15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Franklin Gothic Book</vt:lpstr>
      <vt:lpstr>Trebuchet MS</vt:lpstr>
      <vt:lpstr>Wingdings</vt:lpstr>
      <vt:lpstr>Wingdings 3</vt:lpstr>
      <vt:lpstr>Facet</vt:lpstr>
      <vt:lpstr>The Sound of Digital Transformation</vt:lpstr>
      <vt:lpstr>What is Digital Transformation?</vt:lpstr>
      <vt:lpstr>Exercise Introduction</vt:lpstr>
      <vt:lpstr>Materials</vt:lpstr>
      <vt:lpstr>Arduino Intro</vt:lpstr>
      <vt:lpstr>LED intro – Light Emitting Diode (LED)</vt:lpstr>
      <vt:lpstr>Button Switch Intro</vt:lpstr>
      <vt:lpstr>Active Buzzer Intro</vt:lpstr>
      <vt:lpstr>Adding the Switches</vt:lpstr>
      <vt:lpstr>Creating Circuits</vt:lpstr>
      <vt:lpstr>Adding the Buzzer</vt:lpstr>
      <vt:lpstr>Adding Digital Inputs</vt:lpstr>
      <vt:lpstr>Uploading the Code</vt:lpstr>
      <vt:lpstr>Digitizing the Piano Setup</vt:lpstr>
      <vt:lpstr>Sample Discussion Questions</vt:lpstr>
    </vt:vector>
  </TitlesOfParts>
  <Company>AT&amp;T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THREEFOOT, JANE</dc:creator>
  <cp:lastModifiedBy>LIU, CHRISTINE M</cp:lastModifiedBy>
  <cp:revision>103</cp:revision>
  <dcterms:created xsi:type="dcterms:W3CDTF">2017-05-17T20:44:25Z</dcterms:created>
  <dcterms:modified xsi:type="dcterms:W3CDTF">2019-06-12T22:37:36Z</dcterms:modified>
</cp:coreProperties>
</file>